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66" r:id="rId2"/>
    <p:sldId id="494" r:id="rId3"/>
    <p:sldId id="505" r:id="rId4"/>
    <p:sldId id="504" r:id="rId5"/>
    <p:sldId id="453" r:id="rId6"/>
    <p:sldId id="454" r:id="rId7"/>
    <p:sldId id="455" r:id="rId8"/>
    <p:sldId id="457" r:id="rId9"/>
    <p:sldId id="458" r:id="rId10"/>
    <p:sldId id="459" r:id="rId11"/>
    <p:sldId id="456" r:id="rId12"/>
    <p:sldId id="507" r:id="rId13"/>
    <p:sldId id="378" r:id="rId14"/>
  </p:sldIdLst>
  <p:sldSz cx="9144000" cy="6858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042"/>
    <a:srgbClr val="122D47"/>
    <a:srgbClr val="007E39"/>
    <a:srgbClr val="0066FF"/>
    <a:srgbClr val="2A73C4"/>
    <a:srgbClr val="225181"/>
    <a:srgbClr val="075F95"/>
    <a:srgbClr val="29527B"/>
    <a:srgbClr val="BF6F1F"/>
    <a:srgbClr val="B88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68" autoAdjust="0"/>
    <p:restoredTop sz="82392" autoAdjust="0"/>
  </p:normalViewPr>
  <p:slideViewPr>
    <p:cSldViewPr snapToGrid="0">
      <p:cViewPr varScale="1">
        <p:scale>
          <a:sx n="79" d="100"/>
          <a:sy n="79" d="100"/>
        </p:scale>
        <p:origin x="208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-2178" y="-9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705" y="1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D1F378E-2C31-4E46-BAEE-1B52A2212AF9}" type="datetimeFigureOut">
              <a:rPr lang="es-ES"/>
              <a:pPr>
                <a:defRPr/>
              </a:pPr>
              <a:t>20/10/2016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9720514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705" y="9720514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3221A42D-513D-4869-99D7-50A220B2E0A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9895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705" y="1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52C60573-B686-4D92-A7EC-57DD3FE4DBFE}" type="datetimeFigureOut">
              <a:rPr lang="es-ES"/>
              <a:pPr>
                <a:defRPr/>
              </a:pPr>
              <a:t>20/10/2016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s-ES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3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9720514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705" y="9720514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5606835E-ABFF-43C4-8425-62652E42572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67827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804763" indent="-309524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238098" indent="-24762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733337" indent="-24762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228576" indent="-24762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723815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219054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714293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209532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23F92-68D5-4D6B-9A60-3AC8F3FAAEA2}" type="slidenum">
              <a:rPr lang="es-E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E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endParaRPr lang="en-GB" sz="13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06835E-ABFF-43C4-8425-62652E42572D}" type="slidenum">
              <a:rPr lang="es-ES" smtClean="0"/>
              <a:pPr>
                <a:defRPr/>
              </a:pPr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9097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06835E-ABFF-43C4-8425-62652E42572D}" type="slidenum">
              <a:rPr lang="es-ES" smtClean="0"/>
              <a:pPr>
                <a:defRPr/>
              </a:pPr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1051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06835E-ABFF-43C4-8425-62652E42572D}" type="slidenum">
              <a:rPr lang="es-ES" smtClean="0"/>
              <a:pPr>
                <a:defRPr/>
              </a:pPr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3600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endParaRPr lang="en-GB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06835E-ABFF-43C4-8425-62652E42572D}" type="slidenum">
              <a:rPr lang="es-ES" smtClean="0"/>
              <a:pPr>
                <a:defRPr/>
              </a:pPr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6210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06835E-ABFF-43C4-8425-62652E42572D}" type="slidenum">
              <a:rPr lang="es-ES" smtClean="0"/>
              <a:pPr>
                <a:defRPr/>
              </a:pPr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4825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06835E-ABFF-43C4-8425-62652E42572D}" type="slidenum">
              <a:rPr lang="es-ES" smtClean="0"/>
              <a:pPr>
                <a:defRPr/>
              </a:pPr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7417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804763" indent="-309524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238098" indent="-24762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733337" indent="-24762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228576" indent="-24762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723815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219054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714293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209532" indent="-2476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781CE4-D987-4EA6-BEE8-90C6911CDD6B}" type="slidenum">
              <a:rPr lang="es-E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s-E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04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 userDrawn="1"/>
        </p:nvSpPr>
        <p:spPr>
          <a:xfrm>
            <a:off x="0" y="3460750"/>
            <a:ext cx="9144000" cy="135255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2" b="28807"/>
          <a:stretch>
            <a:fillRect/>
          </a:stretch>
        </p:blipFill>
        <p:spPr bwMode="auto">
          <a:xfrm>
            <a:off x="6621463" y="4822825"/>
            <a:ext cx="2522537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exit_cap5b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44475"/>
            <a:ext cx="13779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19 Marcador de texto"/>
          <p:cNvSpPr>
            <a:spLocks noGrp="1"/>
          </p:cNvSpPr>
          <p:nvPr>
            <p:ph type="body" sz="quarter" idx="10"/>
          </p:nvPr>
        </p:nvSpPr>
        <p:spPr>
          <a:xfrm>
            <a:off x="3282462" y="4900246"/>
            <a:ext cx="3134213" cy="1837104"/>
          </a:xfrm>
        </p:spPr>
        <p:txBody>
          <a:bodyPr/>
          <a:lstStyle>
            <a:lvl1pPr>
              <a:defRPr sz="1600" baseline="0"/>
            </a:lvl1pPr>
            <a:lvl2pPr>
              <a:defRPr sz="1600" baseline="0"/>
            </a:lvl2pPr>
            <a:lvl3pPr>
              <a:buNone/>
              <a:defRPr/>
            </a:lvl3pPr>
          </a:lstStyle>
          <a:p>
            <a:pPr lvl="0"/>
            <a:r>
              <a:rPr lang="ca-ES" noProof="0" dirty="0" err="1" smtClean="0"/>
              <a:t>Haga</a:t>
            </a:r>
            <a:r>
              <a:rPr lang="ca-ES" noProof="0" dirty="0" smtClean="0"/>
              <a:t> clic para modificar el estilo de </a:t>
            </a:r>
            <a:r>
              <a:rPr lang="ca-ES" noProof="0" dirty="0" err="1" smtClean="0"/>
              <a:t>texto</a:t>
            </a:r>
            <a:r>
              <a:rPr lang="ca-ES" noProof="0" dirty="0" smtClean="0"/>
              <a:t> del </a:t>
            </a:r>
            <a:r>
              <a:rPr lang="ca-ES" noProof="0" dirty="0" err="1" smtClean="0"/>
              <a:t>patrón</a:t>
            </a:r>
            <a:endParaRPr lang="ca-ES" noProof="0" dirty="0" smtClean="0"/>
          </a:p>
          <a:p>
            <a:pPr lvl="1"/>
            <a:r>
              <a:rPr lang="ca-ES" noProof="0" dirty="0" err="1" smtClean="0"/>
              <a:t>Segundo</a:t>
            </a:r>
            <a:r>
              <a:rPr lang="ca-ES" noProof="0" dirty="0" smtClean="0"/>
              <a:t> </a:t>
            </a:r>
            <a:r>
              <a:rPr lang="ca-ES" noProof="0" dirty="0" err="1" smtClean="0"/>
              <a:t>nivel</a:t>
            </a:r>
            <a:endParaRPr lang="ca-ES" noProof="0" dirty="0" smtClean="0"/>
          </a:p>
          <a:p>
            <a:pPr lvl="3"/>
            <a:r>
              <a:rPr lang="ca-ES" noProof="0" dirty="0" err="1" smtClean="0"/>
              <a:t>Cuarto</a:t>
            </a:r>
            <a:r>
              <a:rPr lang="ca-ES" noProof="0" dirty="0" smtClean="0"/>
              <a:t> </a:t>
            </a:r>
            <a:r>
              <a:rPr lang="ca-ES" noProof="0" dirty="0" err="1" smtClean="0"/>
              <a:t>nivel</a:t>
            </a:r>
            <a:endParaRPr lang="ca-ES" noProof="0" dirty="0" smtClean="0"/>
          </a:p>
          <a:p>
            <a:pPr lvl="4"/>
            <a:r>
              <a:rPr lang="ca-ES" noProof="0" dirty="0" smtClean="0"/>
              <a:t>Quinto </a:t>
            </a:r>
            <a:r>
              <a:rPr lang="ca-ES" noProof="0" dirty="0" err="1" smtClean="0"/>
              <a:t>nivel</a:t>
            </a:r>
            <a:endParaRPr lang="ca-ES" noProof="0" dirty="0"/>
          </a:p>
        </p:txBody>
      </p:sp>
      <p:sp>
        <p:nvSpPr>
          <p:cNvPr id="21" name="20 Título"/>
          <p:cNvSpPr>
            <a:spLocks noGrp="1"/>
          </p:cNvSpPr>
          <p:nvPr>
            <p:ph type="title"/>
          </p:nvPr>
        </p:nvSpPr>
        <p:spPr>
          <a:xfrm>
            <a:off x="183661" y="3557112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12148" y="244475"/>
            <a:ext cx="1341165" cy="9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80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04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 userDrawn="1"/>
        </p:nvSpPr>
        <p:spPr>
          <a:xfrm>
            <a:off x="0" y="3460750"/>
            <a:ext cx="9144000" cy="135255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4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2" b="28807"/>
          <a:stretch>
            <a:fillRect/>
          </a:stretch>
        </p:blipFill>
        <p:spPr bwMode="auto">
          <a:xfrm>
            <a:off x="0" y="4814874"/>
            <a:ext cx="9144000" cy="20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exit_cap5b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44475"/>
            <a:ext cx="13779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20 Título"/>
          <p:cNvSpPr>
            <a:spLocks noGrp="1"/>
          </p:cNvSpPr>
          <p:nvPr>
            <p:ph type="title"/>
          </p:nvPr>
        </p:nvSpPr>
        <p:spPr>
          <a:xfrm>
            <a:off x="183661" y="3557112"/>
            <a:ext cx="8229600" cy="1143000"/>
          </a:xfrm>
        </p:spPr>
        <p:txBody>
          <a:bodyPr/>
          <a:lstStyle>
            <a:lvl1pPr>
              <a:defRPr sz="2800" b="1" u="non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11167" y="244475"/>
            <a:ext cx="1377950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91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>
          <a:xfrm>
            <a:off x="0" y="0"/>
            <a:ext cx="9144000" cy="838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2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6200000" scaled="0"/>
            <a:tileRect/>
          </a:gradFill>
          <a:ln>
            <a:noFill/>
          </a:ln>
          <a:effectLst>
            <a:outerShdw blurRad="50800" dist="50800" dir="5400000" sx="1000" sy="1000" algn="ctr" rotWithShape="0">
              <a:srgbClr val="000000">
                <a:alpha val="9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5" name="Rectangle 10"/>
          <p:cNvSpPr/>
          <p:nvPr userDrawn="1"/>
        </p:nvSpPr>
        <p:spPr>
          <a:xfrm>
            <a:off x="0" y="854075"/>
            <a:ext cx="9144000" cy="125413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6" name="Rectangle 10"/>
          <p:cNvSpPr/>
          <p:nvPr userDrawn="1"/>
        </p:nvSpPr>
        <p:spPr>
          <a:xfrm>
            <a:off x="1588" y="1073150"/>
            <a:ext cx="9144000" cy="46038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7" name="Rectangle 10"/>
          <p:cNvSpPr/>
          <p:nvPr userDrawn="1"/>
        </p:nvSpPr>
        <p:spPr>
          <a:xfrm>
            <a:off x="1588" y="987425"/>
            <a:ext cx="9144000" cy="76200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8" name="Rectangle 10"/>
          <p:cNvSpPr/>
          <p:nvPr userDrawn="1"/>
        </p:nvSpPr>
        <p:spPr>
          <a:xfrm>
            <a:off x="0" y="6518275"/>
            <a:ext cx="9144000" cy="339725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9" name="8 Bisel"/>
          <p:cNvSpPr/>
          <p:nvPr userDrawn="1"/>
        </p:nvSpPr>
        <p:spPr>
          <a:xfrm rot="2700000">
            <a:off x="277019" y="6358731"/>
            <a:ext cx="301625" cy="303213"/>
          </a:xfrm>
          <a:prstGeom prst="bevel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11" name="10 CuadroTexto"/>
          <p:cNvSpPr txBox="1">
            <a:spLocks noChangeArrowheads="1"/>
          </p:cNvSpPr>
          <p:nvPr userDrawn="1"/>
        </p:nvSpPr>
        <p:spPr bwMode="auto">
          <a:xfrm>
            <a:off x="649288" y="6542088"/>
            <a:ext cx="1492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514F4FF8-B925-43DA-8DBF-E709A5AAAA04}" type="datetime4">
              <a:rPr lang="en-US" altLang="en-US" sz="1200" smtClean="0">
                <a:solidFill>
                  <a:schemeClr val="bg1"/>
                </a:solidFill>
              </a:rPr>
              <a:pPr>
                <a:defRPr/>
              </a:pPr>
              <a:t>October 20, 2016</a:t>
            </a:fld>
            <a:endParaRPr lang="es-ES" altLang="en-US" sz="1200" smtClean="0">
              <a:solidFill>
                <a:schemeClr val="bg1"/>
              </a:solidFill>
            </a:endParaRPr>
          </a:p>
        </p:txBody>
      </p:sp>
      <p:sp>
        <p:nvSpPr>
          <p:cNvPr id="12" name="71 Marcador de número de diapositiva"/>
          <p:cNvSpPr txBox="1">
            <a:spLocks/>
          </p:cNvSpPr>
          <p:nvPr userDrawn="1"/>
        </p:nvSpPr>
        <p:spPr bwMode="auto">
          <a:xfrm>
            <a:off x="8037513" y="6551613"/>
            <a:ext cx="9969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fld id="{0DDDC828-DCD9-4FA6-83B1-A4B0ED41088A}" type="slidenum">
              <a:rPr lang="es-ES" altLang="en-US" sz="1200" smtClean="0">
                <a:solidFill>
                  <a:schemeClr val="bg1"/>
                </a:solidFill>
              </a:rPr>
              <a:pPr algn="r">
                <a:defRPr/>
              </a:pPr>
              <a:t>‹Nº›</a:t>
            </a:fld>
            <a:r>
              <a:rPr lang="es-ES" altLang="en-US" sz="1200" dirty="0" smtClean="0">
                <a:solidFill>
                  <a:schemeClr val="bg1"/>
                </a:solidFill>
              </a:rPr>
              <a:t>/13</a:t>
            </a:r>
          </a:p>
        </p:txBody>
      </p:sp>
      <p:pic>
        <p:nvPicPr>
          <p:cNvPr id="13" name="Picture 31" descr="exitlogo_cap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87313"/>
            <a:ext cx="7207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Título"/>
          <p:cNvSpPr>
            <a:spLocks noGrp="1"/>
          </p:cNvSpPr>
          <p:nvPr>
            <p:ph type="title"/>
          </p:nvPr>
        </p:nvSpPr>
        <p:spPr>
          <a:xfrm>
            <a:off x="897774" y="0"/>
            <a:ext cx="7331825" cy="859692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GB" noProof="0" dirty="0" err="1" smtClean="0"/>
              <a:t>Haga</a:t>
            </a:r>
            <a:r>
              <a:rPr lang="en-GB" noProof="0" dirty="0" smtClean="0"/>
              <a:t> </a:t>
            </a:r>
            <a:r>
              <a:rPr lang="en-GB" noProof="0" dirty="0" err="1" smtClean="0"/>
              <a:t>clic</a:t>
            </a:r>
            <a:r>
              <a:rPr lang="en-GB" noProof="0" dirty="0" smtClean="0"/>
              <a:t> para </a:t>
            </a:r>
            <a:r>
              <a:rPr lang="en-GB" noProof="0" dirty="0" err="1" smtClean="0"/>
              <a:t>modificar</a:t>
            </a:r>
            <a:r>
              <a:rPr lang="en-GB" noProof="0" dirty="0" smtClean="0"/>
              <a:t> el </a:t>
            </a:r>
            <a:r>
              <a:rPr lang="en-GB" noProof="0" dirty="0" err="1" smtClean="0"/>
              <a:t>estilo</a:t>
            </a:r>
            <a:r>
              <a:rPr lang="en-GB" noProof="0" dirty="0" smtClean="0"/>
              <a:t> de </a:t>
            </a:r>
            <a:r>
              <a:rPr lang="en-GB" noProof="0" dirty="0" err="1" smtClean="0"/>
              <a:t>título</a:t>
            </a:r>
            <a:r>
              <a:rPr lang="en-GB" noProof="0" dirty="0" smtClean="0"/>
              <a:t> del </a:t>
            </a:r>
            <a:r>
              <a:rPr lang="en-GB" noProof="0" dirty="0" err="1" smtClean="0"/>
              <a:t>patrón</a:t>
            </a:r>
            <a:endParaRPr lang="en-GB" noProof="0" dirty="0"/>
          </a:p>
        </p:txBody>
      </p:sp>
      <p:sp>
        <p:nvSpPr>
          <p:cNvPr id="20" name="19 Marcador de texto"/>
          <p:cNvSpPr>
            <a:spLocks noGrp="1"/>
          </p:cNvSpPr>
          <p:nvPr>
            <p:ph type="body" sz="quarter" idx="12"/>
          </p:nvPr>
        </p:nvSpPr>
        <p:spPr>
          <a:xfrm>
            <a:off x="508000" y="1320800"/>
            <a:ext cx="8073292" cy="4689475"/>
          </a:xfrm>
        </p:spPr>
        <p:txBody>
          <a:bodyPr/>
          <a:lstStyle>
            <a:lvl1pPr>
              <a:buSzPct val="85000"/>
              <a:buFont typeface="Wingdings 2" pitchFamily="18" charset="2"/>
              <a:buChar char=""/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GB" noProof="0" dirty="0" err="1" smtClean="0"/>
              <a:t>Haga</a:t>
            </a:r>
            <a:r>
              <a:rPr lang="en-GB" noProof="0" dirty="0" smtClean="0"/>
              <a:t> </a:t>
            </a:r>
            <a:r>
              <a:rPr lang="en-GB" noProof="0" dirty="0" err="1" smtClean="0"/>
              <a:t>clic</a:t>
            </a:r>
            <a:r>
              <a:rPr lang="en-GB" noProof="0" dirty="0" smtClean="0"/>
              <a:t> para </a:t>
            </a:r>
            <a:r>
              <a:rPr lang="en-GB" noProof="0" dirty="0" err="1" smtClean="0"/>
              <a:t>modificar</a:t>
            </a:r>
            <a:r>
              <a:rPr lang="en-GB" noProof="0" dirty="0" smtClean="0"/>
              <a:t> el </a:t>
            </a:r>
            <a:r>
              <a:rPr lang="en-GB" noProof="0" dirty="0" err="1" smtClean="0"/>
              <a:t>estilo</a:t>
            </a:r>
            <a:r>
              <a:rPr lang="en-GB" noProof="0" dirty="0" smtClean="0"/>
              <a:t> de </a:t>
            </a:r>
            <a:r>
              <a:rPr lang="en-GB" noProof="0" dirty="0" err="1" smtClean="0"/>
              <a:t>texto</a:t>
            </a:r>
            <a:r>
              <a:rPr lang="en-GB" noProof="0" dirty="0" smtClean="0"/>
              <a:t> del </a:t>
            </a:r>
            <a:r>
              <a:rPr lang="en-GB" noProof="0" dirty="0" err="1" smtClean="0"/>
              <a:t>patrón</a:t>
            </a:r>
            <a:endParaRPr lang="en-GB" noProof="0" dirty="0" smtClean="0"/>
          </a:p>
          <a:p>
            <a:pPr lvl="1"/>
            <a:r>
              <a:rPr lang="en-GB" noProof="0" dirty="0" smtClean="0"/>
              <a:t>Segundo </a:t>
            </a:r>
            <a:r>
              <a:rPr lang="en-GB" noProof="0" dirty="0" err="1" smtClean="0"/>
              <a:t>nivel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Tercer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nivel</a:t>
            </a:r>
            <a:endParaRPr lang="en-GB" noProof="0" dirty="0" smtClean="0"/>
          </a:p>
          <a:p>
            <a:pPr lvl="3"/>
            <a:r>
              <a:rPr lang="en-GB" noProof="0" dirty="0" smtClean="0"/>
              <a:t>Cuarto </a:t>
            </a:r>
            <a:r>
              <a:rPr lang="en-GB" noProof="0" dirty="0" err="1" smtClean="0"/>
              <a:t>nivel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Quinto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nivel</a:t>
            </a:r>
            <a:endParaRPr lang="en-GB" noProof="0" dirty="0"/>
          </a:p>
        </p:txBody>
      </p:sp>
      <p:pic>
        <p:nvPicPr>
          <p:cNvPr id="16" name="Imagen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85322" y="165404"/>
            <a:ext cx="802955" cy="54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25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>
          <a:xfrm>
            <a:off x="1588" y="286292"/>
            <a:ext cx="9144000" cy="838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2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6200000" scaled="0"/>
            <a:tileRect/>
          </a:gradFill>
          <a:ln>
            <a:noFill/>
          </a:ln>
          <a:effectLst>
            <a:outerShdw blurRad="50800" dist="50800" dir="5400000" sx="1000" sy="1000" algn="ctr" rotWithShape="0">
              <a:srgbClr val="000000">
                <a:alpha val="9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5" name="Rectangle 10"/>
          <p:cNvSpPr/>
          <p:nvPr userDrawn="1"/>
        </p:nvSpPr>
        <p:spPr>
          <a:xfrm>
            <a:off x="-2719" y="0"/>
            <a:ext cx="9144000" cy="208800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6" name="Rectangle 10"/>
          <p:cNvSpPr/>
          <p:nvPr userDrawn="1"/>
        </p:nvSpPr>
        <p:spPr>
          <a:xfrm>
            <a:off x="-1131" y="219075"/>
            <a:ext cx="9144000" cy="46038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8" name="Rectangle 10"/>
          <p:cNvSpPr/>
          <p:nvPr userDrawn="1"/>
        </p:nvSpPr>
        <p:spPr>
          <a:xfrm>
            <a:off x="0" y="6518275"/>
            <a:ext cx="9144000" cy="339725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9" name="8 Bisel"/>
          <p:cNvSpPr/>
          <p:nvPr userDrawn="1"/>
        </p:nvSpPr>
        <p:spPr>
          <a:xfrm rot="2700000">
            <a:off x="277019" y="6358731"/>
            <a:ext cx="301625" cy="303213"/>
          </a:xfrm>
          <a:prstGeom prst="bevel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11" name="10 CuadroTexto"/>
          <p:cNvSpPr txBox="1">
            <a:spLocks noChangeArrowheads="1"/>
          </p:cNvSpPr>
          <p:nvPr userDrawn="1"/>
        </p:nvSpPr>
        <p:spPr bwMode="auto">
          <a:xfrm>
            <a:off x="649288" y="6542088"/>
            <a:ext cx="1492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514F4FF8-B925-43DA-8DBF-E709A5AAAA04}" type="datetime4">
              <a:rPr lang="en-US" altLang="en-US" sz="1200" smtClean="0">
                <a:solidFill>
                  <a:schemeClr val="bg1"/>
                </a:solidFill>
              </a:rPr>
              <a:pPr>
                <a:defRPr/>
              </a:pPr>
              <a:t>October 20, 2016</a:t>
            </a:fld>
            <a:endParaRPr lang="es-ES" altLang="en-US" sz="1200" smtClean="0">
              <a:solidFill>
                <a:schemeClr val="bg1"/>
              </a:solidFill>
            </a:endParaRPr>
          </a:p>
        </p:txBody>
      </p:sp>
      <p:sp>
        <p:nvSpPr>
          <p:cNvPr id="12" name="71 Marcador de número de diapositiva"/>
          <p:cNvSpPr txBox="1">
            <a:spLocks/>
          </p:cNvSpPr>
          <p:nvPr userDrawn="1"/>
        </p:nvSpPr>
        <p:spPr bwMode="auto">
          <a:xfrm>
            <a:off x="8037513" y="6551613"/>
            <a:ext cx="9969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fld id="{0DDDC828-DCD9-4FA6-83B1-A4B0ED41088A}" type="slidenum">
              <a:rPr lang="es-ES" altLang="en-US" sz="1200" smtClean="0">
                <a:solidFill>
                  <a:schemeClr val="bg1"/>
                </a:solidFill>
              </a:rPr>
              <a:pPr algn="r">
                <a:defRPr/>
              </a:pPr>
              <a:t>‹Nº›</a:t>
            </a:fld>
            <a:r>
              <a:rPr lang="es-ES" altLang="en-US" sz="1200" dirty="0" smtClean="0">
                <a:solidFill>
                  <a:schemeClr val="bg1"/>
                </a:solidFill>
              </a:rPr>
              <a:t>/69</a:t>
            </a:r>
          </a:p>
        </p:txBody>
      </p:sp>
      <p:pic>
        <p:nvPicPr>
          <p:cNvPr id="13" name="Picture 31" descr="exitlogo_cap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1" y="360904"/>
            <a:ext cx="7207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Título"/>
          <p:cNvSpPr>
            <a:spLocks noGrp="1"/>
          </p:cNvSpPr>
          <p:nvPr>
            <p:ph type="title"/>
          </p:nvPr>
        </p:nvSpPr>
        <p:spPr>
          <a:xfrm>
            <a:off x="903368" y="275545"/>
            <a:ext cx="7331825" cy="859692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GB" noProof="0" dirty="0" err="1" smtClean="0"/>
              <a:t>Haga</a:t>
            </a:r>
            <a:r>
              <a:rPr lang="en-GB" noProof="0" dirty="0" smtClean="0"/>
              <a:t> </a:t>
            </a:r>
            <a:r>
              <a:rPr lang="en-GB" noProof="0" dirty="0" err="1" smtClean="0"/>
              <a:t>clic</a:t>
            </a:r>
            <a:r>
              <a:rPr lang="en-GB" noProof="0" dirty="0" smtClean="0"/>
              <a:t> para </a:t>
            </a:r>
            <a:r>
              <a:rPr lang="en-GB" noProof="0" dirty="0" err="1" smtClean="0"/>
              <a:t>modificar</a:t>
            </a:r>
            <a:r>
              <a:rPr lang="en-GB" noProof="0" dirty="0" smtClean="0"/>
              <a:t> el </a:t>
            </a:r>
            <a:r>
              <a:rPr lang="en-GB" noProof="0" dirty="0" err="1" smtClean="0"/>
              <a:t>estilo</a:t>
            </a:r>
            <a:r>
              <a:rPr lang="en-GB" noProof="0" dirty="0" smtClean="0"/>
              <a:t> de </a:t>
            </a:r>
            <a:r>
              <a:rPr lang="en-GB" noProof="0" dirty="0" err="1" smtClean="0"/>
              <a:t>título</a:t>
            </a:r>
            <a:r>
              <a:rPr lang="en-GB" noProof="0" dirty="0" smtClean="0"/>
              <a:t> del </a:t>
            </a:r>
            <a:r>
              <a:rPr lang="en-GB" noProof="0" dirty="0" err="1" smtClean="0"/>
              <a:t>patrón</a:t>
            </a:r>
            <a:endParaRPr lang="en-GB" noProof="0" dirty="0"/>
          </a:p>
        </p:txBody>
      </p:sp>
      <p:sp>
        <p:nvSpPr>
          <p:cNvPr id="20" name="19 Marcador de texto"/>
          <p:cNvSpPr>
            <a:spLocks noGrp="1"/>
          </p:cNvSpPr>
          <p:nvPr>
            <p:ph type="body" sz="quarter" idx="12"/>
          </p:nvPr>
        </p:nvSpPr>
        <p:spPr>
          <a:xfrm>
            <a:off x="508000" y="1320800"/>
            <a:ext cx="8073292" cy="4689475"/>
          </a:xfrm>
        </p:spPr>
        <p:txBody>
          <a:bodyPr/>
          <a:lstStyle>
            <a:lvl1pPr>
              <a:buSzPct val="85000"/>
              <a:buFont typeface="Wingdings 2" pitchFamily="18" charset="2"/>
              <a:buChar char=""/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GB" noProof="0" dirty="0" err="1" smtClean="0"/>
              <a:t>Haga</a:t>
            </a:r>
            <a:r>
              <a:rPr lang="en-GB" noProof="0" dirty="0" smtClean="0"/>
              <a:t> </a:t>
            </a:r>
            <a:r>
              <a:rPr lang="en-GB" noProof="0" dirty="0" err="1" smtClean="0"/>
              <a:t>clic</a:t>
            </a:r>
            <a:r>
              <a:rPr lang="en-GB" noProof="0" dirty="0" smtClean="0"/>
              <a:t> para </a:t>
            </a:r>
            <a:r>
              <a:rPr lang="en-GB" noProof="0" dirty="0" err="1" smtClean="0"/>
              <a:t>modificar</a:t>
            </a:r>
            <a:r>
              <a:rPr lang="en-GB" noProof="0" dirty="0" smtClean="0"/>
              <a:t> el </a:t>
            </a:r>
            <a:r>
              <a:rPr lang="en-GB" noProof="0" dirty="0" err="1" smtClean="0"/>
              <a:t>estilo</a:t>
            </a:r>
            <a:r>
              <a:rPr lang="en-GB" noProof="0" dirty="0" smtClean="0"/>
              <a:t> de </a:t>
            </a:r>
            <a:r>
              <a:rPr lang="en-GB" noProof="0" dirty="0" err="1" smtClean="0"/>
              <a:t>texto</a:t>
            </a:r>
            <a:r>
              <a:rPr lang="en-GB" noProof="0" dirty="0" smtClean="0"/>
              <a:t> del </a:t>
            </a:r>
            <a:r>
              <a:rPr lang="en-GB" noProof="0" dirty="0" err="1" smtClean="0"/>
              <a:t>patrón</a:t>
            </a:r>
            <a:endParaRPr lang="en-GB" noProof="0" dirty="0" smtClean="0"/>
          </a:p>
          <a:p>
            <a:pPr lvl="1"/>
            <a:r>
              <a:rPr lang="en-GB" noProof="0" dirty="0" smtClean="0"/>
              <a:t>Segundo </a:t>
            </a:r>
            <a:r>
              <a:rPr lang="en-GB" noProof="0" dirty="0" err="1" smtClean="0"/>
              <a:t>nivel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Tercer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nivel</a:t>
            </a:r>
            <a:endParaRPr lang="en-GB" noProof="0" dirty="0" smtClean="0"/>
          </a:p>
          <a:p>
            <a:pPr lvl="3"/>
            <a:r>
              <a:rPr lang="en-GB" noProof="0" dirty="0" smtClean="0"/>
              <a:t>Cuarto </a:t>
            </a:r>
            <a:r>
              <a:rPr lang="en-GB" noProof="0" dirty="0" err="1" smtClean="0"/>
              <a:t>nivel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Quinto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nivel</a:t>
            </a:r>
            <a:endParaRPr lang="en-GB" noProof="0" dirty="0"/>
          </a:p>
        </p:txBody>
      </p:sp>
      <p:sp>
        <p:nvSpPr>
          <p:cNvPr id="17" name="14 Título"/>
          <p:cNvSpPr txBox="1">
            <a:spLocks/>
          </p:cNvSpPr>
          <p:nvPr userDrawn="1"/>
        </p:nvSpPr>
        <p:spPr bwMode="auto">
          <a:xfrm>
            <a:off x="-2718" y="-10425"/>
            <a:ext cx="1522800" cy="2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Catul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9pPr>
          </a:lstStyle>
          <a:p>
            <a:r>
              <a:rPr lang="en-GB" sz="1000" b="0" dirty="0" smtClean="0">
                <a:solidFill>
                  <a:schemeClr val="bg1"/>
                </a:solidFill>
              </a:rPr>
              <a:t>Introduction</a:t>
            </a:r>
            <a:endParaRPr lang="en-GB" sz="1000" b="0" dirty="0">
              <a:solidFill>
                <a:schemeClr val="bg1"/>
              </a:solidFill>
            </a:endParaRPr>
          </a:p>
        </p:txBody>
      </p:sp>
      <p:sp>
        <p:nvSpPr>
          <p:cNvPr id="24" name="14 Título"/>
          <p:cNvSpPr txBox="1">
            <a:spLocks/>
          </p:cNvSpPr>
          <p:nvPr userDrawn="1"/>
        </p:nvSpPr>
        <p:spPr bwMode="auto">
          <a:xfrm>
            <a:off x="1520082" y="-5213"/>
            <a:ext cx="1522800" cy="2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Catul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9pPr>
          </a:lstStyle>
          <a:p>
            <a:r>
              <a:rPr lang="en-GB" sz="1000" b="0" dirty="0" smtClean="0">
                <a:solidFill>
                  <a:srgbClr val="00B0F0"/>
                </a:solidFill>
              </a:rPr>
              <a:t>Optimisation methods</a:t>
            </a:r>
            <a:endParaRPr lang="en-GB" sz="1000" b="0" dirty="0">
              <a:solidFill>
                <a:srgbClr val="00B0F0"/>
              </a:solidFill>
            </a:endParaRPr>
          </a:p>
        </p:txBody>
      </p:sp>
      <p:sp>
        <p:nvSpPr>
          <p:cNvPr id="25" name="14 Título"/>
          <p:cNvSpPr txBox="1">
            <a:spLocks/>
          </p:cNvSpPr>
          <p:nvPr userDrawn="1"/>
        </p:nvSpPr>
        <p:spPr bwMode="auto">
          <a:xfrm>
            <a:off x="3122392" y="0"/>
            <a:ext cx="1522800" cy="2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Catul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9pPr>
          </a:lstStyle>
          <a:p>
            <a:r>
              <a:rPr lang="en-GB" sz="1000" b="0" dirty="0" smtClean="0"/>
              <a:t>Demand-response</a:t>
            </a:r>
            <a:endParaRPr lang="en-GB" sz="1000" b="0" dirty="0"/>
          </a:p>
        </p:txBody>
      </p:sp>
      <p:sp>
        <p:nvSpPr>
          <p:cNvPr id="26" name="14 Título"/>
          <p:cNvSpPr txBox="1">
            <a:spLocks/>
          </p:cNvSpPr>
          <p:nvPr userDrawn="1"/>
        </p:nvSpPr>
        <p:spPr bwMode="auto">
          <a:xfrm>
            <a:off x="4764457" y="-10426"/>
            <a:ext cx="1656000" cy="2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Catul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9pPr>
          </a:lstStyle>
          <a:p>
            <a:r>
              <a:rPr lang="en-GB" sz="1000" b="0" dirty="0" smtClean="0"/>
              <a:t>Energy demand allocation</a:t>
            </a:r>
            <a:endParaRPr lang="en-GB" sz="1000" b="0" dirty="0"/>
          </a:p>
        </p:txBody>
      </p:sp>
      <p:sp>
        <p:nvSpPr>
          <p:cNvPr id="27" name="14 Título"/>
          <p:cNvSpPr txBox="1">
            <a:spLocks/>
          </p:cNvSpPr>
          <p:nvPr userDrawn="1"/>
        </p:nvSpPr>
        <p:spPr bwMode="auto">
          <a:xfrm>
            <a:off x="6382669" y="0"/>
            <a:ext cx="1522800" cy="2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Catul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9pPr>
          </a:lstStyle>
          <a:p>
            <a:r>
              <a:rPr lang="en-GB" sz="1000" b="0" dirty="0" smtClean="0"/>
              <a:t>DG planning</a:t>
            </a:r>
            <a:endParaRPr lang="en-GB" sz="1000" b="0" dirty="0"/>
          </a:p>
        </p:txBody>
      </p:sp>
      <p:sp>
        <p:nvSpPr>
          <p:cNvPr id="28" name="14 Título"/>
          <p:cNvSpPr txBox="1">
            <a:spLocks/>
          </p:cNvSpPr>
          <p:nvPr userDrawn="1"/>
        </p:nvSpPr>
        <p:spPr bwMode="auto">
          <a:xfrm>
            <a:off x="7611282" y="-5213"/>
            <a:ext cx="1522800" cy="2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Catul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9pPr>
          </a:lstStyle>
          <a:p>
            <a:r>
              <a:rPr lang="en-GB" sz="1000" b="0" dirty="0" smtClean="0"/>
              <a:t>Conclusions</a:t>
            </a:r>
            <a:endParaRPr lang="en-GB" sz="1000" b="0" dirty="0"/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89083" y="420340"/>
            <a:ext cx="802955" cy="54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944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>
          <a:xfrm>
            <a:off x="1588" y="286292"/>
            <a:ext cx="9144000" cy="838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2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6200000" scaled="0"/>
            <a:tileRect/>
          </a:gradFill>
          <a:ln>
            <a:noFill/>
          </a:ln>
          <a:effectLst>
            <a:outerShdw blurRad="50800" dist="50800" dir="5400000" sx="1000" sy="1000" algn="ctr" rotWithShape="0">
              <a:srgbClr val="000000">
                <a:alpha val="9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5" name="Rectangle 10"/>
          <p:cNvSpPr/>
          <p:nvPr userDrawn="1"/>
        </p:nvSpPr>
        <p:spPr>
          <a:xfrm>
            <a:off x="-2719" y="0"/>
            <a:ext cx="9144000" cy="208800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6" name="Rectangle 10"/>
          <p:cNvSpPr/>
          <p:nvPr userDrawn="1"/>
        </p:nvSpPr>
        <p:spPr>
          <a:xfrm>
            <a:off x="-1131" y="219075"/>
            <a:ext cx="9144000" cy="46038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8" name="Rectangle 10"/>
          <p:cNvSpPr/>
          <p:nvPr userDrawn="1"/>
        </p:nvSpPr>
        <p:spPr>
          <a:xfrm>
            <a:off x="0" y="6518275"/>
            <a:ext cx="9144000" cy="339725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9" name="8 Bisel"/>
          <p:cNvSpPr/>
          <p:nvPr userDrawn="1"/>
        </p:nvSpPr>
        <p:spPr>
          <a:xfrm rot="2700000">
            <a:off x="277019" y="6358731"/>
            <a:ext cx="301625" cy="303213"/>
          </a:xfrm>
          <a:prstGeom prst="bevel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11" name="10 CuadroTexto"/>
          <p:cNvSpPr txBox="1">
            <a:spLocks noChangeArrowheads="1"/>
          </p:cNvSpPr>
          <p:nvPr userDrawn="1"/>
        </p:nvSpPr>
        <p:spPr bwMode="auto">
          <a:xfrm>
            <a:off x="649288" y="6542088"/>
            <a:ext cx="1492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514F4FF8-B925-43DA-8DBF-E709A5AAAA04}" type="datetime4">
              <a:rPr lang="en-US" altLang="en-US" sz="1200" smtClean="0">
                <a:solidFill>
                  <a:schemeClr val="bg1"/>
                </a:solidFill>
              </a:rPr>
              <a:pPr>
                <a:defRPr/>
              </a:pPr>
              <a:t>October 20, 2016</a:t>
            </a:fld>
            <a:endParaRPr lang="es-ES" altLang="en-US" sz="1200" smtClean="0">
              <a:solidFill>
                <a:schemeClr val="bg1"/>
              </a:solidFill>
            </a:endParaRPr>
          </a:p>
        </p:txBody>
      </p:sp>
      <p:sp>
        <p:nvSpPr>
          <p:cNvPr id="12" name="71 Marcador de número de diapositiva"/>
          <p:cNvSpPr txBox="1">
            <a:spLocks/>
          </p:cNvSpPr>
          <p:nvPr userDrawn="1"/>
        </p:nvSpPr>
        <p:spPr bwMode="auto">
          <a:xfrm>
            <a:off x="8037513" y="6551613"/>
            <a:ext cx="9969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fld id="{0DDDC828-DCD9-4FA6-83B1-A4B0ED41088A}" type="slidenum">
              <a:rPr lang="es-ES" altLang="en-US" sz="1200" smtClean="0">
                <a:solidFill>
                  <a:schemeClr val="bg1"/>
                </a:solidFill>
              </a:rPr>
              <a:pPr algn="r">
                <a:defRPr/>
              </a:pPr>
              <a:t>‹Nº›</a:t>
            </a:fld>
            <a:r>
              <a:rPr lang="es-ES" altLang="en-US" sz="1200" dirty="0" smtClean="0">
                <a:solidFill>
                  <a:schemeClr val="bg1"/>
                </a:solidFill>
              </a:rPr>
              <a:t>/69</a:t>
            </a:r>
          </a:p>
        </p:txBody>
      </p:sp>
      <p:pic>
        <p:nvPicPr>
          <p:cNvPr id="13" name="Picture 31" descr="exitlogo_cap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1" y="360904"/>
            <a:ext cx="7207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Título"/>
          <p:cNvSpPr>
            <a:spLocks noGrp="1"/>
          </p:cNvSpPr>
          <p:nvPr>
            <p:ph type="title"/>
          </p:nvPr>
        </p:nvSpPr>
        <p:spPr>
          <a:xfrm>
            <a:off x="903368" y="275545"/>
            <a:ext cx="7331825" cy="859692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GB" noProof="0" dirty="0" err="1" smtClean="0"/>
              <a:t>Haga</a:t>
            </a:r>
            <a:r>
              <a:rPr lang="en-GB" noProof="0" dirty="0" smtClean="0"/>
              <a:t> </a:t>
            </a:r>
            <a:r>
              <a:rPr lang="en-GB" noProof="0" dirty="0" err="1" smtClean="0"/>
              <a:t>clic</a:t>
            </a:r>
            <a:r>
              <a:rPr lang="en-GB" noProof="0" dirty="0" smtClean="0"/>
              <a:t> para </a:t>
            </a:r>
            <a:r>
              <a:rPr lang="en-GB" noProof="0" dirty="0" err="1" smtClean="0"/>
              <a:t>modificar</a:t>
            </a:r>
            <a:r>
              <a:rPr lang="en-GB" noProof="0" dirty="0" smtClean="0"/>
              <a:t> el </a:t>
            </a:r>
            <a:r>
              <a:rPr lang="en-GB" noProof="0" dirty="0" err="1" smtClean="0"/>
              <a:t>estilo</a:t>
            </a:r>
            <a:r>
              <a:rPr lang="en-GB" noProof="0" dirty="0" smtClean="0"/>
              <a:t> de </a:t>
            </a:r>
            <a:r>
              <a:rPr lang="en-GB" noProof="0" dirty="0" err="1" smtClean="0"/>
              <a:t>título</a:t>
            </a:r>
            <a:r>
              <a:rPr lang="en-GB" noProof="0" dirty="0" smtClean="0"/>
              <a:t> del </a:t>
            </a:r>
            <a:r>
              <a:rPr lang="en-GB" noProof="0" dirty="0" err="1" smtClean="0"/>
              <a:t>patrón</a:t>
            </a:r>
            <a:endParaRPr lang="en-GB" noProof="0" dirty="0"/>
          </a:p>
        </p:txBody>
      </p:sp>
      <p:sp>
        <p:nvSpPr>
          <p:cNvPr id="20" name="19 Marcador de texto"/>
          <p:cNvSpPr>
            <a:spLocks noGrp="1"/>
          </p:cNvSpPr>
          <p:nvPr>
            <p:ph type="body" sz="quarter" idx="12"/>
          </p:nvPr>
        </p:nvSpPr>
        <p:spPr>
          <a:xfrm>
            <a:off x="508000" y="1320800"/>
            <a:ext cx="8073292" cy="4689475"/>
          </a:xfrm>
        </p:spPr>
        <p:txBody>
          <a:bodyPr/>
          <a:lstStyle>
            <a:lvl1pPr>
              <a:buSzPct val="85000"/>
              <a:buFont typeface="Wingdings 2" pitchFamily="18" charset="2"/>
              <a:buChar char=""/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GB" noProof="0" dirty="0" err="1" smtClean="0"/>
              <a:t>Haga</a:t>
            </a:r>
            <a:r>
              <a:rPr lang="en-GB" noProof="0" dirty="0" smtClean="0"/>
              <a:t> </a:t>
            </a:r>
            <a:r>
              <a:rPr lang="en-GB" noProof="0" dirty="0" err="1" smtClean="0"/>
              <a:t>clic</a:t>
            </a:r>
            <a:r>
              <a:rPr lang="en-GB" noProof="0" dirty="0" smtClean="0"/>
              <a:t> para </a:t>
            </a:r>
            <a:r>
              <a:rPr lang="en-GB" noProof="0" dirty="0" err="1" smtClean="0"/>
              <a:t>modificar</a:t>
            </a:r>
            <a:r>
              <a:rPr lang="en-GB" noProof="0" dirty="0" smtClean="0"/>
              <a:t> el </a:t>
            </a:r>
            <a:r>
              <a:rPr lang="en-GB" noProof="0" dirty="0" err="1" smtClean="0"/>
              <a:t>estilo</a:t>
            </a:r>
            <a:r>
              <a:rPr lang="en-GB" noProof="0" dirty="0" smtClean="0"/>
              <a:t> de </a:t>
            </a:r>
            <a:r>
              <a:rPr lang="en-GB" noProof="0" dirty="0" err="1" smtClean="0"/>
              <a:t>texto</a:t>
            </a:r>
            <a:r>
              <a:rPr lang="en-GB" noProof="0" dirty="0" smtClean="0"/>
              <a:t> del </a:t>
            </a:r>
            <a:r>
              <a:rPr lang="en-GB" noProof="0" dirty="0" err="1" smtClean="0"/>
              <a:t>patrón</a:t>
            </a:r>
            <a:endParaRPr lang="en-GB" noProof="0" dirty="0" smtClean="0"/>
          </a:p>
          <a:p>
            <a:pPr lvl="1"/>
            <a:r>
              <a:rPr lang="en-GB" noProof="0" dirty="0" smtClean="0"/>
              <a:t>Segundo </a:t>
            </a:r>
            <a:r>
              <a:rPr lang="en-GB" noProof="0" dirty="0" err="1" smtClean="0"/>
              <a:t>nivel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Tercer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nivel</a:t>
            </a:r>
            <a:endParaRPr lang="en-GB" noProof="0" dirty="0" smtClean="0"/>
          </a:p>
          <a:p>
            <a:pPr lvl="3"/>
            <a:r>
              <a:rPr lang="en-GB" noProof="0" dirty="0" smtClean="0"/>
              <a:t>Cuarto </a:t>
            </a:r>
            <a:r>
              <a:rPr lang="en-GB" noProof="0" dirty="0" err="1" smtClean="0"/>
              <a:t>nivel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Quinto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nivel</a:t>
            </a:r>
            <a:endParaRPr lang="en-GB" noProof="0" dirty="0"/>
          </a:p>
        </p:txBody>
      </p:sp>
      <p:sp>
        <p:nvSpPr>
          <p:cNvPr id="17" name="14 Título"/>
          <p:cNvSpPr txBox="1">
            <a:spLocks/>
          </p:cNvSpPr>
          <p:nvPr userDrawn="1"/>
        </p:nvSpPr>
        <p:spPr bwMode="auto">
          <a:xfrm>
            <a:off x="-2718" y="-10425"/>
            <a:ext cx="1522800" cy="2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Catul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9pPr>
          </a:lstStyle>
          <a:p>
            <a:r>
              <a:rPr lang="en-GB" sz="1000" b="0" dirty="0" smtClean="0">
                <a:solidFill>
                  <a:schemeClr val="bg1"/>
                </a:solidFill>
              </a:rPr>
              <a:t>Introduction</a:t>
            </a:r>
            <a:endParaRPr lang="en-GB" sz="1000" b="0" dirty="0">
              <a:solidFill>
                <a:schemeClr val="bg1"/>
              </a:solidFill>
            </a:endParaRPr>
          </a:p>
        </p:txBody>
      </p:sp>
      <p:sp>
        <p:nvSpPr>
          <p:cNvPr id="24" name="14 Título"/>
          <p:cNvSpPr txBox="1">
            <a:spLocks/>
          </p:cNvSpPr>
          <p:nvPr userDrawn="1"/>
        </p:nvSpPr>
        <p:spPr bwMode="auto">
          <a:xfrm>
            <a:off x="1520082" y="-5213"/>
            <a:ext cx="1522800" cy="2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Catul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9pPr>
          </a:lstStyle>
          <a:p>
            <a:r>
              <a:rPr lang="en-GB" sz="1000" b="0" dirty="0" smtClean="0"/>
              <a:t>Optimisation methods</a:t>
            </a:r>
            <a:endParaRPr lang="en-GB" sz="1000" b="0" dirty="0"/>
          </a:p>
        </p:txBody>
      </p:sp>
      <p:sp>
        <p:nvSpPr>
          <p:cNvPr id="25" name="14 Título"/>
          <p:cNvSpPr txBox="1">
            <a:spLocks/>
          </p:cNvSpPr>
          <p:nvPr userDrawn="1"/>
        </p:nvSpPr>
        <p:spPr bwMode="auto">
          <a:xfrm>
            <a:off x="3122392" y="0"/>
            <a:ext cx="1522800" cy="2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Catul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9pPr>
          </a:lstStyle>
          <a:p>
            <a:r>
              <a:rPr lang="en-GB" sz="1000" b="0" dirty="0" smtClean="0"/>
              <a:t>Demand-response</a:t>
            </a:r>
            <a:endParaRPr lang="en-GB" sz="1000" b="0" dirty="0"/>
          </a:p>
        </p:txBody>
      </p:sp>
      <p:sp>
        <p:nvSpPr>
          <p:cNvPr id="26" name="14 Título"/>
          <p:cNvSpPr txBox="1">
            <a:spLocks/>
          </p:cNvSpPr>
          <p:nvPr userDrawn="1"/>
        </p:nvSpPr>
        <p:spPr bwMode="auto">
          <a:xfrm>
            <a:off x="4764457" y="-10426"/>
            <a:ext cx="1656000" cy="2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Catul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9pPr>
          </a:lstStyle>
          <a:p>
            <a:r>
              <a:rPr lang="en-GB" sz="1000" b="0" dirty="0" smtClean="0">
                <a:solidFill>
                  <a:srgbClr val="00B0F0"/>
                </a:solidFill>
              </a:rPr>
              <a:t>Energy demand allocation</a:t>
            </a:r>
            <a:endParaRPr lang="en-GB" sz="1000" b="0" dirty="0">
              <a:solidFill>
                <a:srgbClr val="00B0F0"/>
              </a:solidFill>
            </a:endParaRPr>
          </a:p>
        </p:txBody>
      </p:sp>
      <p:sp>
        <p:nvSpPr>
          <p:cNvPr id="27" name="14 Título"/>
          <p:cNvSpPr txBox="1">
            <a:spLocks/>
          </p:cNvSpPr>
          <p:nvPr userDrawn="1"/>
        </p:nvSpPr>
        <p:spPr bwMode="auto">
          <a:xfrm>
            <a:off x="6382669" y="0"/>
            <a:ext cx="1522800" cy="2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Catul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9pPr>
          </a:lstStyle>
          <a:p>
            <a:r>
              <a:rPr lang="en-GB" sz="1000" b="0" dirty="0" smtClean="0"/>
              <a:t>DG planning</a:t>
            </a:r>
            <a:endParaRPr lang="en-GB" sz="1000" b="0" dirty="0"/>
          </a:p>
        </p:txBody>
      </p:sp>
      <p:sp>
        <p:nvSpPr>
          <p:cNvPr id="28" name="14 Título"/>
          <p:cNvSpPr txBox="1">
            <a:spLocks/>
          </p:cNvSpPr>
          <p:nvPr userDrawn="1"/>
        </p:nvSpPr>
        <p:spPr bwMode="auto">
          <a:xfrm>
            <a:off x="7611282" y="-5213"/>
            <a:ext cx="1522800" cy="2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Catul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tull Bold"/>
              </a:defRPr>
            </a:lvl9pPr>
          </a:lstStyle>
          <a:p>
            <a:r>
              <a:rPr lang="en-GB" sz="1000" b="0" dirty="0" smtClean="0"/>
              <a:t>Conclusions</a:t>
            </a:r>
            <a:endParaRPr lang="en-GB" sz="1000" b="0" dirty="0"/>
          </a:p>
        </p:txBody>
      </p:sp>
      <p:pic>
        <p:nvPicPr>
          <p:cNvPr id="19" name="Imagen 1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89083" y="420340"/>
            <a:ext cx="802955" cy="54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944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 userDrawn="1"/>
        </p:nvSpPr>
        <p:spPr>
          <a:xfrm>
            <a:off x="0" y="0"/>
            <a:ext cx="9144000" cy="207963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5" name="Rectangle 10"/>
          <p:cNvSpPr/>
          <p:nvPr userDrawn="1"/>
        </p:nvSpPr>
        <p:spPr>
          <a:xfrm>
            <a:off x="0" y="407988"/>
            <a:ext cx="9144000" cy="46037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6" name="Rectangle 10"/>
          <p:cNvSpPr/>
          <p:nvPr userDrawn="1"/>
        </p:nvSpPr>
        <p:spPr>
          <a:xfrm>
            <a:off x="0" y="241300"/>
            <a:ext cx="9144000" cy="134938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7" name="Rectangle 10"/>
          <p:cNvSpPr/>
          <p:nvPr userDrawn="1"/>
        </p:nvSpPr>
        <p:spPr>
          <a:xfrm>
            <a:off x="0" y="6518275"/>
            <a:ext cx="9144000" cy="339725"/>
          </a:xfrm>
          <a:prstGeom prst="rect">
            <a:avLst/>
          </a:prstGeom>
          <a:gradFill flip="none" rotWithShape="1"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ill Sans"/>
              <a:cs typeface="Gill Sans"/>
            </a:endParaRPr>
          </a:p>
        </p:txBody>
      </p:sp>
      <p:sp>
        <p:nvSpPr>
          <p:cNvPr id="8" name="7 Bisel"/>
          <p:cNvSpPr/>
          <p:nvPr userDrawn="1"/>
        </p:nvSpPr>
        <p:spPr>
          <a:xfrm rot="2700000">
            <a:off x="277019" y="6358731"/>
            <a:ext cx="301625" cy="303213"/>
          </a:xfrm>
          <a:prstGeom prst="bevel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10" name="9 CuadroTexto"/>
          <p:cNvSpPr txBox="1">
            <a:spLocks noChangeArrowheads="1"/>
          </p:cNvSpPr>
          <p:nvPr userDrawn="1"/>
        </p:nvSpPr>
        <p:spPr bwMode="auto">
          <a:xfrm>
            <a:off x="649288" y="6542088"/>
            <a:ext cx="1492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361F066F-5BF6-4F1F-9C6D-4887050841E2}" type="datetime4">
              <a:rPr lang="en-US" altLang="en-US" sz="1200" smtClean="0"/>
              <a:pPr>
                <a:defRPr/>
              </a:pPr>
              <a:t>October 20, 2016</a:t>
            </a:fld>
            <a:endParaRPr lang="es-ES" altLang="en-US" sz="1200" smtClean="0"/>
          </a:p>
        </p:txBody>
      </p:sp>
      <p:sp>
        <p:nvSpPr>
          <p:cNvPr id="11" name="71 Marcador de número de diapositiva"/>
          <p:cNvSpPr txBox="1">
            <a:spLocks/>
          </p:cNvSpPr>
          <p:nvPr userDrawn="1"/>
        </p:nvSpPr>
        <p:spPr bwMode="auto">
          <a:xfrm>
            <a:off x="8037513" y="6551613"/>
            <a:ext cx="9969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fld id="{C7CD2226-DB02-4173-9B71-BCF2E25D888B}" type="slidenum">
              <a:rPr lang="es-ES" altLang="en-US" sz="1400" smtClean="0"/>
              <a:pPr algn="r">
                <a:defRPr/>
              </a:pPr>
              <a:t>‹Nº›</a:t>
            </a:fld>
            <a:r>
              <a:rPr lang="es-ES" altLang="en-US" sz="1400" dirty="0" smtClean="0"/>
              <a:t>/13</a:t>
            </a:r>
          </a:p>
        </p:txBody>
      </p:sp>
      <p:sp>
        <p:nvSpPr>
          <p:cNvPr id="15" name="14 Título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651145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20" name="19 Marcador de texto"/>
          <p:cNvSpPr>
            <a:spLocks noGrp="1"/>
          </p:cNvSpPr>
          <p:nvPr>
            <p:ph type="body" sz="quarter" idx="12"/>
          </p:nvPr>
        </p:nvSpPr>
        <p:spPr>
          <a:xfrm>
            <a:off x="508000" y="1120273"/>
            <a:ext cx="8073292" cy="4689475"/>
          </a:xfrm>
        </p:spPr>
        <p:txBody>
          <a:bodyPr/>
          <a:lstStyle>
            <a:lvl1pPr>
              <a:buSzPct val="85000"/>
              <a:buFont typeface="Wingdings 2" pitchFamily="18" charset="2"/>
              <a:buChar char=""/>
              <a:defRPr sz="2800"/>
            </a:lvl1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11712" y="53363"/>
            <a:ext cx="550176" cy="37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47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1098187-35AC-4FE5-B797-7D3AC5CA9777}" type="datetime4">
              <a:rPr lang="en-US"/>
              <a:pPr>
                <a:defRPr/>
              </a:pPr>
              <a:t>October 20, 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084408-9CDF-4ACD-BC15-8325843D9D3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6" r:id="rId4"/>
    <p:sldLayoutId id="2147483668" r:id="rId5"/>
    <p:sldLayoutId id="2147483663" r:id="rId6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Catull Bold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tull Bold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tull Bold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tull Bold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tull Bold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tull Bold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tull Bold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tull Bold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tull Bold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4150" y="3557588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28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 Demand Allocation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itchFamily="34" charset="0"/>
            </a:endParaRPr>
          </a:p>
        </p:txBody>
      </p:sp>
      <p:sp>
        <p:nvSpPr>
          <p:cNvPr id="5123" name="2 CuadroTexto"/>
          <p:cNvSpPr txBox="1">
            <a:spLocks noChangeArrowheads="1"/>
          </p:cNvSpPr>
          <p:nvPr/>
        </p:nvSpPr>
        <p:spPr bwMode="auto">
          <a:xfrm>
            <a:off x="3592513" y="5092700"/>
            <a:ext cx="272415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ES" altLang="en-US" sz="1800" b="1" dirty="0">
                <a:latin typeface="Catull Bold"/>
              </a:rPr>
              <a:t>Ferran </a:t>
            </a:r>
            <a:r>
              <a:rPr lang="es-ES" altLang="en-US" sz="1800" b="1" dirty="0" smtClean="0">
                <a:latin typeface="Catull Bold"/>
              </a:rPr>
              <a:t>Torrent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ES" altLang="en-US" sz="1800" dirty="0" smtClean="0">
                <a:latin typeface="Catull Bold"/>
              </a:rPr>
              <a:t>Beatriz López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ES" altLang="en-US" sz="1800" dirty="0" err="1" smtClean="0">
                <a:latin typeface="Catull Bold"/>
              </a:rPr>
              <a:t>Dídac</a:t>
            </a:r>
            <a:r>
              <a:rPr lang="es-ES" altLang="en-US" sz="1800" dirty="0" smtClean="0">
                <a:latin typeface="Catull Bold"/>
              </a:rPr>
              <a:t> Busquets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ES" altLang="en-US" sz="1800" dirty="0" smtClean="0">
                <a:latin typeface="Catull Bold"/>
              </a:rPr>
              <a:t>Jeremy Pitt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s-ES" altLang="en-US" sz="1800" dirty="0" smtClean="0">
              <a:latin typeface="Catull Bold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n-US" sz="1400" dirty="0" smtClean="0">
              <a:latin typeface="Catull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Motivation</a:t>
            </a:r>
            <a:endParaRPr lang="en-GB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1800" dirty="0" smtClean="0"/>
              <a:t>Increase of Distributed Energy Resources (DERs)</a:t>
            </a:r>
          </a:p>
          <a:p>
            <a:endParaRPr lang="en-GB" sz="1800" dirty="0" smtClean="0"/>
          </a:p>
          <a:p>
            <a:r>
              <a:rPr lang="en-GB" sz="1800" dirty="0" smtClean="0"/>
              <a:t>Complexity </a:t>
            </a:r>
            <a:r>
              <a:rPr lang="en-GB" sz="1800" dirty="0"/>
              <a:t>for integrating DG into the labyrinthine distribution </a:t>
            </a:r>
            <a:r>
              <a:rPr lang="en-GB" sz="1800" dirty="0" smtClean="0"/>
              <a:t>system</a:t>
            </a:r>
          </a:p>
          <a:p>
            <a:endParaRPr lang="en-GB" sz="1800" dirty="0" smtClean="0"/>
          </a:p>
          <a:p>
            <a:r>
              <a:rPr lang="en-GB" sz="1800" dirty="0" smtClean="0"/>
              <a:t>Aggregate and locally control DERs: VPPs, microgrids</a:t>
            </a:r>
          </a:p>
          <a:p>
            <a:pPr marL="342900" lvl="1" indent="-342900">
              <a:buSzPct val="85000"/>
              <a:buFont typeface="Wingdings 2" pitchFamily="18" charset="2"/>
              <a:buChar char=""/>
            </a:pPr>
            <a:endParaRPr lang="en-GB" sz="1800" dirty="0" smtClean="0"/>
          </a:p>
          <a:p>
            <a:pPr marL="342900" lvl="1" indent="-342900">
              <a:buSzPct val="85000"/>
              <a:buFont typeface="Wingdings 2" pitchFamily="18" charset="2"/>
              <a:buChar char=""/>
            </a:pPr>
            <a:r>
              <a:rPr lang="en-GB" sz="1800" dirty="0" smtClean="0"/>
              <a:t>Need </a:t>
            </a:r>
            <a:r>
              <a:rPr lang="en-GB" sz="1800" dirty="0"/>
              <a:t>of local management methods</a:t>
            </a:r>
          </a:p>
          <a:p>
            <a:endParaRPr lang="en-GB" sz="2000" dirty="0"/>
          </a:p>
        </p:txBody>
      </p:sp>
      <p:sp>
        <p:nvSpPr>
          <p:cNvPr id="16" name="15 Rectángulo redondeado"/>
          <p:cNvSpPr/>
          <p:nvPr/>
        </p:nvSpPr>
        <p:spPr>
          <a:xfrm>
            <a:off x="6392161" y="4859442"/>
            <a:ext cx="1883461" cy="1476000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16 Rectángulo redondeado"/>
          <p:cNvSpPr/>
          <p:nvPr/>
        </p:nvSpPr>
        <p:spPr>
          <a:xfrm>
            <a:off x="983852" y="4837980"/>
            <a:ext cx="3862310" cy="1497461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71" y="3809476"/>
            <a:ext cx="4031429" cy="185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397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 smtClean="0"/>
              <a:t>Constraints</a:t>
            </a:r>
            <a:endParaRPr lang="ca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texto 2"/>
              <p:cNvSpPr>
                <a:spLocks noGrp="1"/>
              </p:cNvSpPr>
              <p:nvPr>
                <p:ph type="body" sz="quarter" idx="12"/>
              </p:nvPr>
            </p:nvSpPr>
            <p:spPr>
              <a:xfrm>
                <a:off x="508000" y="1320800"/>
                <a:ext cx="8073292" cy="5059903"/>
              </a:xfrm>
            </p:spPr>
            <p:txBody>
              <a:bodyPr/>
              <a:lstStyle/>
              <a:p>
                <a:r>
                  <a:rPr lang="ca-ES" sz="1600" dirty="0" smtClean="0"/>
                  <a:t>DERs </a:t>
                </a:r>
                <a:r>
                  <a:rPr lang="ca-ES" sz="1600" dirty="0" err="1" smtClean="0"/>
                  <a:t>have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generation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limits</a:t>
                </a:r>
                <a:endParaRPr lang="ca-ES" sz="1600" dirty="0" smtClean="0"/>
              </a:p>
              <a:p>
                <a:pPr marL="0" indent="0">
                  <a:buNone/>
                </a:pPr>
                <a:endParaRPr lang="ca-ES" sz="1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ca-ES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𝑚𝑖𝑛</m:t>
                          </m:r>
                        </m:sup>
                      </m:sSubSup>
                      <m:d>
                        <m:dPr>
                          <m:ctrlPr>
                            <a:rPr lang="ca-E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ca-E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ca-ES" sz="1600" b="0" i="0" smtClean="0">
                          <a:latin typeface="Cambria Math" panose="02040503050406030204" pitchFamily="18" charset="0"/>
                        </a:rPr>
                        <m:t>max</m:t>
                      </m:r>
                      <m:d>
                        <m:dPr>
                          <m:begChr m:val="{"/>
                          <m:endChr m:val="}"/>
                          <m:ctrlPr>
                            <a:rPr lang="ca-E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ca-ES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a-ES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ca-E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a-ES" sz="1600" i="1">
                                  <a:latin typeface="Cambria Math" panose="02040503050406030204" pitchFamily="18" charset="0"/>
                                </a:rPr>
                                <m:t>𝑚𝑖𝑛</m:t>
                              </m:r>
                            </m:sup>
                          </m:sSubSup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bSup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ca-ES" sz="1600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ca-E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sup>
                      </m:sSubSup>
                      <m:d>
                        <m:dPr>
                          <m:ctrlPr>
                            <a:rPr lang="ca-E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ca-E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ca-ES" sz="1600" b="0" i="0" smtClean="0">
                          <a:latin typeface="Cambria Math" panose="02040503050406030204" pitchFamily="18" charset="0"/>
                        </a:rPr>
                        <m:t>min</m:t>
                      </m:r>
                      <m:d>
                        <m:dPr>
                          <m:begChr m:val="{"/>
                          <m:endChr m:val="}"/>
                          <m:ctrlPr>
                            <a:rPr lang="ca-E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ca-ES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a-ES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ca-E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p>
                          </m:sSubSup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a-ES" sz="16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ca-E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𝑓𝑜𝑟𝑒𝑐𝑎𝑠𝑡</m:t>
                              </m:r>
                            </m:sup>
                          </m:sSubSup>
                          <m:d>
                            <m:dPr>
                              <m:ctrlPr>
                                <a:rPr lang="ca-E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a-E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ca-ES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a-ES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ca-E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p>
                          </m:sSubSup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ca-ES" sz="1600" dirty="0" smtClean="0"/>
              </a:p>
              <a:p>
                <a:endParaRPr lang="ca-ES" sz="1000" dirty="0"/>
              </a:p>
              <a:p>
                <a:r>
                  <a:rPr lang="ca-ES" sz="1600" dirty="0" err="1" smtClean="0"/>
                  <a:t>DERs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production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demand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must</a:t>
                </a:r>
                <a:r>
                  <a:rPr lang="ca-ES" sz="1600" dirty="0" smtClean="0"/>
                  <a:t> be </a:t>
                </a:r>
                <a:r>
                  <a:rPr lang="ca-ES" sz="1600" dirty="0" err="1" smtClean="0"/>
                  <a:t>within</a:t>
                </a:r>
                <a:r>
                  <a:rPr lang="ca-ES" sz="1600" dirty="0" smtClean="0"/>
                  <a:t> límits</a:t>
                </a:r>
              </a:p>
              <a:p>
                <a:pPr marL="0" indent="0">
                  <a:buNone/>
                </a:pPr>
                <a:endParaRPr lang="ca-ES" sz="1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ca-E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𝑚𝑖𝑛</m:t>
                          </m:r>
                        </m:sup>
                      </m:sSubSup>
                      <m:d>
                        <m:dPr>
                          <m:ctrlPr>
                            <a:rPr lang="ca-E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ca-E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ca-E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a-E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ca-E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ca-E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a-E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ca-E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ca-E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p>
                      </m:sSubSup>
                      <m:d>
                        <m:dPr>
                          <m:ctrlPr>
                            <a:rPr lang="ca-E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a-E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ca-ES" sz="1600" dirty="0" smtClean="0"/>
              </a:p>
              <a:p>
                <a:pPr marL="0" indent="0">
                  <a:buNone/>
                </a:pPr>
                <a:endParaRPr lang="ca-ES" sz="1000" dirty="0"/>
              </a:p>
              <a:p>
                <a:r>
                  <a:rPr lang="ca-ES" sz="1600" dirty="0" err="1" smtClean="0"/>
                  <a:t>Allocated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energy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production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must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meet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energy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consumption</a:t>
                </a:r>
                <a:r>
                  <a:rPr lang="ca-ES" sz="1600" dirty="0" smtClean="0"/>
                  <a:t> (</a:t>
                </a:r>
                <a:r>
                  <a:rPr lang="ca-ES" sz="1600" dirty="0" err="1" smtClean="0"/>
                  <a:t>load</a:t>
                </a:r>
                <a:r>
                  <a:rPr lang="ca-ES" sz="1600" dirty="0" smtClean="0"/>
                  <a:t>)</a:t>
                </a:r>
              </a:p>
              <a:p>
                <a:pPr marL="0" indent="0">
                  <a:buNone/>
                </a:pPr>
                <a:endParaRPr lang="ca-ES" sz="1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ca-E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ca-E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ca-E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a-E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r>
                        <a:rPr lang="ca-ES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ca-E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ca-ES" sz="1600" dirty="0"/>
              </a:p>
              <a:p>
                <a:endParaRPr lang="ca-ES" sz="1000" dirty="0" smtClean="0"/>
              </a:p>
              <a:p>
                <a:r>
                  <a:rPr lang="ca-ES" sz="1600" dirty="0" err="1" smtClean="0"/>
                  <a:t>Allocated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energy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production</a:t>
                </a:r>
                <a:r>
                  <a:rPr lang="ca-ES" sz="1600" dirty="0" smtClean="0"/>
                  <a:t>, </a:t>
                </a:r>
                <a:r>
                  <a:rPr lang="ca-ES" sz="1600" dirty="0" err="1" smtClean="0"/>
                  <a:t>cannot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exceed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DERs</a:t>
                </a:r>
                <a:r>
                  <a:rPr lang="ca-ES" sz="1600" dirty="0" smtClean="0"/>
                  <a:t>’ </a:t>
                </a:r>
                <a:r>
                  <a:rPr lang="ca-ES" sz="1600" dirty="0" err="1" smtClean="0"/>
                  <a:t>capacities</a:t>
                </a:r>
                <a:endParaRPr lang="ca-ES" sz="1600" dirty="0" smtClean="0"/>
              </a:p>
              <a:p>
                <a:pPr marL="0" indent="0">
                  <a:buNone/>
                </a:pPr>
                <a:endParaRPr lang="ca-ES" sz="1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a-E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ca-ES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a-ES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ca-E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a-ES" sz="1600" i="1">
                                  <a:latin typeface="Cambria Math" panose="02040503050406030204" pitchFamily="18" charset="0"/>
                                </a:rPr>
                                <m:t>𝑚𝑖𝑛</m:t>
                              </m:r>
                            </m:sup>
                          </m:sSubSup>
                          <m:d>
                            <m:dPr>
                              <m:ctrlPr>
                                <a:rPr lang="ca-E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a-E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ca-E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ca-E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a-E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ca-E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ca-E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p>
                      </m:sSubSup>
                      <m:d>
                        <m:dPr>
                          <m:ctrlPr>
                            <a:rPr lang="ca-E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a-E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ca-ES" sz="1600" dirty="0" smtClean="0"/>
              </a:p>
              <a:p>
                <a:endParaRPr lang="ca-ES" sz="1000" dirty="0" smtClean="0"/>
              </a:p>
              <a:p>
                <a:r>
                  <a:rPr lang="ca-ES" sz="1600" dirty="0" err="1" smtClean="0"/>
                  <a:t>Grid</a:t>
                </a:r>
                <a:r>
                  <a:rPr lang="ca-ES" sz="1600" dirty="0" smtClean="0"/>
                  <a:t> </a:t>
                </a:r>
                <a:r>
                  <a:rPr lang="ca-ES" sz="1600" dirty="0" err="1" smtClean="0"/>
                  <a:t>constraints</a:t>
                </a:r>
                <a:endParaRPr lang="ca-ES" sz="1600" dirty="0" smtClean="0"/>
              </a:p>
              <a:p>
                <a:endParaRPr lang="ca-ES" sz="1600" dirty="0"/>
              </a:p>
            </p:txBody>
          </p:sp>
        </mc:Choice>
        <mc:Fallback xmlns="">
          <p:sp>
            <p:nvSpPr>
              <p:cNvPr id="3" name="Marcador de tex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"/>
              </p:nvPr>
            </p:nvSpPr>
            <p:spPr>
              <a:xfrm>
                <a:off x="508000" y="1320800"/>
                <a:ext cx="8073292" cy="5059903"/>
              </a:xfrm>
              <a:blipFill>
                <a:blip r:embed="rId2"/>
                <a:stretch>
                  <a:fillRect t="-361"/>
                </a:stretch>
              </a:blipFill>
            </p:spPr>
            <p:txBody>
              <a:bodyPr/>
              <a:lstStyle/>
              <a:p>
                <a:r>
                  <a:rPr lang="ca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36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Energy demand allocation</a:t>
            </a:r>
            <a:endParaRPr lang="en-GB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1800" dirty="0" smtClean="0"/>
              <a:t>Determine the amount of energy each DER has to produce in a VPP or microgrid</a:t>
            </a:r>
          </a:p>
          <a:p>
            <a:endParaRPr lang="en-US" sz="1800" dirty="0"/>
          </a:p>
        </p:txBody>
      </p:sp>
      <p:sp>
        <p:nvSpPr>
          <p:cNvPr id="4" name="3 Rectángulo"/>
          <p:cNvSpPr/>
          <p:nvPr/>
        </p:nvSpPr>
        <p:spPr>
          <a:xfrm>
            <a:off x="3893901" y="2116312"/>
            <a:ext cx="2188394" cy="688368"/>
          </a:xfrm>
          <a:prstGeom prst="rect">
            <a:avLst/>
          </a:prstGeom>
          <a:gradFill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</a:gradFill>
          <a:ln w="25400">
            <a:solidFill>
              <a:srgbClr val="0800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Micro-grid management</a:t>
            </a:r>
            <a:endParaRPr lang="en-GB" dirty="0"/>
          </a:p>
        </p:txBody>
      </p:sp>
      <p:sp>
        <p:nvSpPr>
          <p:cNvPr id="5" name="4 Rectángulo"/>
          <p:cNvSpPr/>
          <p:nvPr/>
        </p:nvSpPr>
        <p:spPr>
          <a:xfrm>
            <a:off x="1847630" y="3521508"/>
            <a:ext cx="1717495" cy="738652"/>
          </a:xfrm>
          <a:prstGeom prst="rect">
            <a:avLst/>
          </a:prstGeom>
          <a:gradFill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</a:gradFill>
          <a:ln w="25400">
            <a:solidFill>
              <a:srgbClr val="0800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Centralised management</a:t>
            </a:r>
            <a:endParaRPr lang="en-GB" dirty="0"/>
          </a:p>
        </p:txBody>
      </p:sp>
      <p:sp>
        <p:nvSpPr>
          <p:cNvPr id="6" name="5 Rectángulo"/>
          <p:cNvSpPr/>
          <p:nvPr/>
        </p:nvSpPr>
        <p:spPr>
          <a:xfrm>
            <a:off x="6356272" y="3521508"/>
            <a:ext cx="1717495" cy="738652"/>
          </a:xfrm>
          <a:prstGeom prst="rect">
            <a:avLst/>
          </a:prstGeom>
          <a:gradFill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</a:gradFill>
          <a:ln w="25400">
            <a:solidFill>
              <a:srgbClr val="0800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Decentralised management</a:t>
            </a:r>
            <a:endParaRPr lang="en-GB" dirty="0"/>
          </a:p>
        </p:txBody>
      </p:sp>
      <p:sp>
        <p:nvSpPr>
          <p:cNvPr id="7" name="6 Rectángulo"/>
          <p:cNvSpPr/>
          <p:nvPr/>
        </p:nvSpPr>
        <p:spPr>
          <a:xfrm>
            <a:off x="551373" y="4834300"/>
            <a:ext cx="2000891" cy="842562"/>
          </a:xfrm>
          <a:prstGeom prst="rect">
            <a:avLst/>
          </a:prstGeom>
          <a:gradFill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</a:gradFill>
          <a:ln w="25400">
            <a:solidFill>
              <a:srgbClr val="0800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DERs owned by the same organisation</a:t>
            </a:r>
            <a:endParaRPr lang="en-GB" dirty="0"/>
          </a:p>
        </p:txBody>
      </p:sp>
      <p:sp>
        <p:nvSpPr>
          <p:cNvPr id="8" name="7 Rectángulo"/>
          <p:cNvSpPr/>
          <p:nvPr/>
        </p:nvSpPr>
        <p:spPr>
          <a:xfrm>
            <a:off x="3158485" y="4834300"/>
            <a:ext cx="2000891" cy="842562"/>
          </a:xfrm>
          <a:prstGeom prst="rect">
            <a:avLst/>
          </a:prstGeom>
          <a:gradFill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</a:gradFill>
          <a:ln w="25400">
            <a:solidFill>
              <a:srgbClr val="0800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Multi-agent </a:t>
            </a:r>
          </a:p>
          <a:p>
            <a:pPr algn="ctr"/>
            <a:r>
              <a:rPr lang="en-GB" dirty="0" smtClean="0"/>
              <a:t>(i.e. auctions)</a:t>
            </a:r>
            <a:endParaRPr lang="en-GB" dirty="0"/>
          </a:p>
        </p:txBody>
      </p:sp>
      <p:sp>
        <p:nvSpPr>
          <p:cNvPr id="9" name="8 Rectángulo"/>
          <p:cNvSpPr/>
          <p:nvPr/>
        </p:nvSpPr>
        <p:spPr>
          <a:xfrm>
            <a:off x="6214574" y="4834300"/>
            <a:ext cx="2000891" cy="842562"/>
          </a:xfrm>
          <a:prstGeom prst="rect">
            <a:avLst/>
          </a:prstGeom>
          <a:gradFill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</a:gradFill>
          <a:ln w="25400">
            <a:solidFill>
              <a:srgbClr val="0800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Self-organisation</a:t>
            </a:r>
            <a:endParaRPr lang="en-GB" dirty="0"/>
          </a:p>
        </p:txBody>
      </p:sp>
      <p:cxnSp>
        <p:nvCxnSpPr>
          <p:cNvPr id="10" name="9 Conector angular"/>
          <p:cNvCxnSpPr>
            <a:stCxn id="4" idx="2"/>
            <a:endCxn id="5" idx="0"/>
          </p:cNvCxnSpPr>
          <p:nvPr/>
        </p:nvCxnSpPr>
        <p:spPr>
          <a:xfrm rot="5400000">
            <a:off x="3488824" y="2022234"/>
            <a:ext cx="716828" cy="2281720"/>
          </a:xfrm>
          <a:prstGeom prst="bentConnector3">
            <a:avLst/>
          </a:prstGeom>
          <a:ln w="25400">
            <a:solidFill>
              <a:srgbClr val="0800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angular"/>
          <p:cNvCxnSpPr>
            <a:stCxn id="5" idx="2"/>
            <a:endCxn id="7" idx="0"/>
          </p:cNvCxnSpPr>
          <p:nvPr/>
        </p:nvCxnSpPr>
        <p:spPr>
          <a:xfrm rot="5400000">
            <a:off x="1842029" y="3969951"/>
            <a:ext cx="574140" cy="1154559"/>
          </a:xfrm>
          <a:prstGeom prst="bentConnector3">
            <a:avLst/>
          </a:prstGeom>
          <a:ln w="25400">
            <a:solidFill>
              <a:srgbClr val="0800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angular"/>
          <p:cNvCxnSpPr>
            <a:stCxn id="5" idx="2"/>
            <a:endCxn id="8" idx="0"/>
          </p:cNvCxnSpPr>
          <p:nvPr/>
        </p:nvCxnSpPr>
        <p:spPr>
          <a:xfrm rot="16200000" flipH="1">
            <a:off x="3145584" y="3820953"/>
            <a:ext cx="574140" cy="1452553"/>
          </a:xfrm>
          <a:prstGeom prst="bentConnector3">
            <a:avLst/>
          </a:prstGeom>
          <a:ln w="25400">
            <a:solidFill>
              <a:srgbClr val="0800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stCxn id="6" idx="2"/>
            <a:endCxn id="9" idx="0"/>
          </p:cNvCxnSpPr>
          <p:nvPr/>
        </p:nvCxnSpPr>
        <p:spPr>
          <a:xfrm>
            <a:off x="7215020" y="4260160"/>
            <a:ext cx="0" cy="574140"/>
          </a:xfrm>
          <a:prstGeom prst="straightConnector1">
            <a:avLst/>
          </a:prstGeom>
          <a:ln w="25400">
            <a:solidFill>
              <a:srgbClr val="0800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113015" y="4413100"/>
            <a:ext cx="5414481" cy="1808879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>
              <a:solidFill>
                <a:srgbClr val="7030A0"/>
              </a:solidFill>
            </a:endParaRPr>
          </a:p>
          <a:p>
            <a:pPr algn="ctr"/>
            <a:r>
              <a:rPr lang="en-GB" sz="2000" dirty="0" smtClean="0">
                <a:solidFill>
                  <a:srgbClr val="7030A0"/>
                </a:solidFill>
              </a:rPr>
              <a:t>Literature</a:t>
            </a:r>
            <a:endParaRPr lang="en-GB" sz="2000" dirty="0">
              <a:solidFill>
                <a:srgbClr val="7030A0"/>
              </a:solidFill>
            </a:endParaRPr>
          </a:p>
        </p:txBody>
      </p:sp>
      <p:sp>
        <p:nvSpPr>
          <p:cNvPr id="15" name="14 Elipse"/>
          <p:cNvSpPr/>
          <p:nvPr/>
        </p:nvSpPr>
        <p:spPr>
          <a:xfrm>
            <a:off x="5690587" y="4484705"/>
            <a:ext cx="3048865" cy="1541751"/>
          </a:xfrm>
          <a:prstGeom prst="ellipse">
            <a:avLst/>
          </a:prstGeom>
          <a:noFill/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15 Rectángulo"/>
          <p:cNvSpPr/>
          <p:nvPr/>
        </p:nvSpPr>
        <p:spPr>
          <a:xfrm>
            <a:off x="20547" y="3141368"/>
            <a:ext cx="5599416" cy="319245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16 Conector angular"/>
          <p:cNvCxnSpPr>
            <a:stCxn id="4" idx="2"/>
            <a:endCxn id="6" idx="0"/>
          </p:cNvCxnSpPr>
          <p:nvPr/>
        </p:nvCxnSpPr>
        <p:spPr>
          <a:xfrm rot="16200000" flipH="1">
            <a:off x="5743145" y="2049633"/>
            <a:ext cx="716828" cy="2226922"/>
          </a:xfrm>
          <a:prstGeom prst="bentConnector3">
            <a:avLst/>
          </a:prstGeom>
          <a:ln w="25400">
            <a:solidFill>
              <a:srgbClr val="0800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30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2 Marcador de texto"/>
          <p:cNvSpPr txBox="1">
            <a:spLocks/>
          </p:cNvSpPr>
          <p:nvPr/>
        </p:nvSpPr>
        <p:spPr bwMode="auto">
          <a:xfrm>
            <a:off x="483621" y="3533146"/>
            <a:ext cx="8073292" cy="246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 2" pitchFamily="18" charset="2"/>
              <a:buChar char="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smtClean="0"/>
              <a:t>Distributive justice (</a:t>
            </a:r>
            <a:r>
              <a:rPr lang="en-GB" sz="1600" dirty="0" err="1" smtClean="0"/>
              <a:t>Rescher’s</a:t>
            </a:r>
            <a:r>
              <a:rPr lang="en-GB" sz="1600" dirty="0" smtClean="0"/>
              <a:t> canons):</a:t>
            </a:r>
          </a:p>
          <a:p>
            <a:endParaRPr lang="en-GB" sz="1600" dirty="0" smtClean="0"/>
          </a:p>
          <a:p>
            <a:pPr marL="1314450" lvl="2" indent="-457200">
              <a:buFont typeface="+mj-lt"/>
              <a:buAutoNum type="arabicPeriod"/>
            </a:pPr>
            <a:r>
              <a:rPr lang="en-GB" sz="1400" dirty="0" smtClean="0"/>
              <a:t>Canon of </a:t>
            </a:r>
            <a:r>
              <a:rPr lang="en-GB" sz="1400" b="1" dirty="0" smtClean="0"/>
              <a:t>equity:</a:t>
            </a:r>
            <a:r>
              <a:rPr lang="en-GB" sz="1400" dirty="0" smtClean="0"/>
              <a:t> 		allocations, rounds with allocation and payments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GB" sz="1400" dirty="0" smtClean="0"/>
              <a:t>Canon of </a:t>
            </a:r>
            <a:r>
              <a:rPr lang="en-GB" sz="1400" b="1" dirty="0" smtClean="0"/>
              <a:t>needs</a:t>
            </a:r>
            <a:r>
              <a:rPr lang="en-GB" sz="1400" dirty="0" smtClean="0"/>
              <a:t>: 		satisfaction 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GB" sz="1400" dirty="0" smtClean="0"/>
              <a:t>Canon of </a:t>
            </a:r>
            <a:r>
              <a:rPr lang="en-GB" sz="1400" b="1" dirty="0" smtClean="0"/>
              <a:t>productivity</a:t>
            </a:r>
            <a:r>
              <a:rPr lang="en-GB" sz="1400" dirty="0" smtClean="0"/>
              <a:t>: 	production success rate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GB" sz="1400" dirty="0" smtClean="0"/>
              <a:t>Canon of </a:t>
            </a:r>
            <a:r>
              <a:rPr lang="en-GB" sz="1400" b="1" dirty="0" smtClean="0"/>
              <a:t>effort</a:t>
            </a:r>
            <a:r>
              <a:rPr lang="en-GB" sz="1400" dirty="0" smtClean="0"/>
              <a:t>: 		active time as member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GB" sz="1400" dirty="0" smtClean="0"/>
              <a:t>Canon of </a:t>
            </a:r>
            <a:r>
              <a:rPr lang="en-GB" sz="1400" b="1" dirty="0" smtClean="0"/>
              <a:t>social utility</a:t>
            </a:r>
            <a:r>
              <a:rPr lang="en-GB" sz="1400" dirty="0" smtClean="0"/>
              <a:t>: 	CO</a:t>
            </a:r>
            <a:r>
              <a:rPr lang="en-GB" sz="1400" baseline="-25000" dirty="0" smtClean="0"/>
              <a:t>2</a:t>
            </a:r>
            <a:r>
              <a:rPr lang="en-GB" sz="1400" dirty="0" smtClean="0"/>
              <a:t> emissions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GB" sz="1400" dirty="0" smtClean="0"/>
              <a:t>Canon of </a:t>
            </a:r>
            <a:r>
              <a:rPr lang="en-GB" sz="1400" b="1" dirty="0" smtClean="0"/>
              <a:t>supply &amp; demand</a:t>
            </a:r>
            <a:r>
              <a:rPr lang="en-GB" sz="1400" dirty="0" smtClean="0"/>
              <a:t>:  	capacity of generation when others cannot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GB" sz="1400" dirty="0" smtClean="0"/>
              <a:t>Canon of </a:t>
            </a:r>
            <a:r>
              <a:rPr lang="en-GB" sz="1400" b="1" dirty="0" smtClean="0"/>
              <a:t>ability</a:t>
            </a:r>
          </a:p>
          <a:p>
            <a:pPr lvl="2"/>
            <a:endParaRPr lang="en-GB" sz="16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Self-organisation &amp; Distributive justice</a:t>
            </a:r>
            <a:endParaRPr lang="en-GB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1600" dirty="0" smtClean="0"/>
              <a:t>Self-organisation (</a:t>
            </a:r>
            <a:r>
              <a:rPr lang="en-GB" sz="1600" dirty="0" err="1" smtClean="0"/>
              <a:t>Ostrom’s</a:t>
            </a:r>
            <a:r>
              <a:rPr lang="en-GB" sz="1600" dirty="0" smtClean="0"/>
              <a:t> principles):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400" dirty="0" smtClean="0"/>
              <a:t>Clearly defined boundaries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400" dirty="0" smtClean="0"/>
              <a:t>Congruence between appropriation and provision rules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400" dirty="0" smtClean="0"/>
              <a:t>Effective monitoring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400" dirty="0" smtClean="0"/>
              <a:t>Graduated sanctions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400" dirty="0" smtClean="0"/>
              <a:t>Fast &amp; cheap conflict-resolution mechanisms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400" dirty="0" smtClean="0"/>
              <a:t>Absence of external interferences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400" dirty="0" smtClean="0"/>
              <a:t>Nested institutions</a:t>
            </a:r>
            <a:endParaRPr lang="en-GB" sz="500" dirty="0" smtClean="0"/>
          </a:p>
        </p:txBody>
      </p:sp>
      <p:sp>
        <p:nvSpPr>
          <p:cNvPr id="4" name="3 Elipse"/>
          <p:cNvSpPr/>
          <p:nvPr/>
        </p:nvSpPr>
        <p:spPr>
          <a:xfrm>
            <a:off x="174395" y="1859623"/>
            <a:ext cx="5938730" cy="585625"/>
          </a:xfrm>
          <a:prstGeom prst="ellipse">
            <a:avLst/>
          </a:prstGeom>
          <a:noFill/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6 CuadroTexto"/>
          <p:cNvSpPr txBox="1"/>
          <p:nvPr/>
        </p:nvSpPr>
        <p:spPr>
          <a:xfrm rot="16200000">
            <a:off x="-276710" y="4716601"/>
            <a:ext cx="2271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7E39"/>
                </a:solidFill>
              </a:rPr>
              <a:t>Implementation through voting functions</a:t>
            </a:r>
          </a:p>
        </p:txBody>
      </p:sp>
      <p:sp>
        <p:nvSpPr>
          <p:cNvPr id="5" name="4 Abrir llave"/>
          <p:cNvSpPr/>
          <p:nvPr/>
        </p:nvSpPr>
        <p:spPr>
          <a:xfrm>
            <a:off x="1213654" y="4144580"/>
            <a:ext cx="174225" cy="1733580"/>
          </a:xfrm>
          <a:prstGeom prst="leftBrace">
            <a:avLst/>
          </a:prstGeom>
          <a:ln w="12700">
            <a:solidFill>
              <a:srgbClr val="007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5 CuadroTexto"/>
          <p:cNvSpPr txBox="1"/>
          <p:nvPr/>
        </p:nvSpPr>
        <p:spPr>
          <a:xfrm>
            <a:off x="1274865" y="6044102"/>
            <a:ext cx="2567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Abstract game [Pitt et al., 2012]</a:t>
            </a:r>
            <a:endParaRPr lang="en-GB" sz="1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2008815" y="3856528"/>
            <a:ext cx="1119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Canons</a:t>
            </a:r>
            <a:endParaRPr lang="en-GB" sz="14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4829290" y="3856527"/>
            <a:ext cx="2003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Implemented functions</a:t>
            </a:r>
            <a:endParaRPr lang="en-GB" sz="1400" b="1" dirty="0"/>
          </a:p>
        </p:txBody>
      </p:sp>
      <p:cxnSp>
        <p:nvCxnSpPr>
          <p:cNvPr id="12" name="11 Conector angular"/>
          <p:cNvCxnSpPr>
            <a:stCxn id="7" idx="1"/>
            <a:endCxn id="6" idx="1"/>
          </p:cNvCxnSpPr>
          <p:nvPr/>
        </p:nvCxnSpPr>
        <p:spPr>
          <a:xfrm rot="16200000" flipH="1">
            <a:off x="1040429" y="5963555"/>
            <a:ext cx="53150" cy="415722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>
            <a:off x="4130211" y="3856527"/>
            <a:ext cx="3883632" cy="188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98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 animBg="1"/>
      <p:bldP spid="7" grpId="0"/>
      <p:bldP spid="5" grpId="0" animBg="1"/>
      <p:bldP spid="6" grpId="0"/>
      <p:bldP spid="9" grpId="0"/>
      <p:bldP spid="10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Methodology</a:t>
            </a:r>
            <a:endParaRPr lang="en-GB" dirty="0"/>
          </a:p>
        </p:txBody>
      </p:sp>
      <p:sp>
        <p:nvSpPr>
          <p:cNvPr id="4" name="3 Rectángulo"/>
          <p:cNvSpPr/>
          <p:nvPr/>
        </p:nvSpPr>
        <p:spPr>
          <a:xfrm>
            <a:off x="698643" y="1684957"/>
            <a:ext cx="2301425" cy="821937"/>
          </a:xfrm>
          <a:prstGeom prst="rect">
            <a:avLst/>
          </a:prstGeom>
          <a:gradFill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</a:gradFill>
          <a:ln>
            <a:solidFill>
              <a:srgbClr val="0800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Canons rank DERs</a:t>
            </a:r>
          </a:p>
          <a:p>
            <a:pPr algn="ctr"/>
            <a:r>
              <a:rPr lang="en-GB" sz="1600" dirty="0" smtClean="0"/>
              <a:t>(using functions weights)</a:t>
            </a:r>
            <a:endParaRPr lang="en-GB" sz="1600" dirty="0"/>
          </a:p>
        </p:txBody>
      </p:sp>
      <p:sp>
        <p:nvSpPr>
          <p:cNvPr id="5" name="4 Rectángulo"/>
          <p:cNvSpPr/>
          <p:nvPr/>
        </p:nvSpPr>
        <p:spPr>
          <a:xfrm>
            <a:off x="698643" y="3171279"/>
            <a:ext cx="2301425" cy="815094"/>
          </a:xfrm>
          <a:prstGeom prst="rect">
            <a:avLst/>
          </a:prstGeom>
          <a:gradFill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</a:gradFill>
          <a:ln>
            <a:solidFill>
              <a:srgbClr val="0800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Allocation through ranking</a:t>
            </a:r>
            <a:endParaRPr lang="en-GB" dirty="0"/>
          </a:p>
        </p:txBody>
      </p:sp>
      <p:sp>
        <p:nvSpPr>
          <p:cNvPr id="6" name="5 Rectángulo"/>
          <p:cNvSpPr/>
          <p:nvPr/>
        </p:nvSpPr>
        <p:spPr>
          <a:xfrm>
            <a:off x="698643" y="4693565"/>
            <a:ext cx="2301425" cy="854479"/>
          </a:xfrm>
          <a:prstGeom prst="rect">
            <a:avLst/>
          </a:prstGeom>
          <a:gradFill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</a:gradFill>
          <a:ln>
            <a:solidFill>
              <a:srgbClr val="0800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DERs vote canons</a:t>
            </a:r>
          </a:p>
          <a:p>
            <a:pPr algn="ctr"/>
            <a:r>
              <a:rPr lang="en-GB" sz="1600" dirty="0" smtClean="0"/>
              <a:t>(update of the weights)</a:t>
            </a:r>
            <a:endParaRPr lang="en-GB" sz="1600" dirty="0"/>
          </a:p>
        </p:txBody>
      </p:sp>
      <p:cxnSp>
        <p:nvCxnSpPr>
          <p:cNvPr id="10" name="9 Conector recto de flecha"/>
          <p:cNvCxnSpPr>
            <a:stCxn id="4" idx="2"/>
            <a:endCxn id="5" idx="0"/>
          </p:cNvCxnSpPr>
          <p:nvPr/>
        </p:nvCxnSpPr>
        <p:spPr>
          <a:xfrm>
            <a:off x="1849356" y="2506894"/>
            <a:ext cx="0" cy="664385"/>
          </a:xfrm>
          <a:prstGeom prst="straightConnector1">
            <a:avLst/>
          </a:prstGeom>
          <a:ln w="25400">
            <a:solidFill>
              <a:srgbClr val="0800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stCxn id="5" idx="2"/>
            <a:endCxn id="6" idx="0"/>
          </p:cNvCxnSpPr>
          <p:nvPr/>
        </p:nvCxnSpPr>
        <p:spPr>
          <a:xfrm>
            <a:off x="1849356" y="3986373"/>
            <a:ext cx="0" cy="707192"/>
          </a:xfrm>
          <a:prstGeom prst="straightConnector1">
            <a:avLst/>
          </a:prstGeom>
          <a:ln w="25400">
            <a:solidFill>
              <a:srgbClr val="0800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angular"/>
          <p:cNvCxnSpPr>
            <a:stCxn id="6" idx="2"/>
            <a:endCxn id="4" idx="0"/>
          </p:cNvCxnSpPr>
          <p:nvPr/>
        </p:nvCxnSpPr>
        <p:spPr>
          <a:xfrm rot="5400000" flipH="1">
            <a:off x="-82188" y="3616501"/>
            <a:ext cx="3863087" cy="12700"/>
          </a:xfrm>
          <a:prstGeom prst="bentConnector5">
            <a:avLst>
              <a:gd name="adj1" fmla="val -5918"/>
              <a:gd name="adj2" fmla="val 10860724"/>
              <a:gd name="adj3" fmla="val 105918"/>
            </a:avLst>
          </a:prstGeom>
          <a:ln w="25400">
            <a:solidFill>
              <a:srgbClr val="0800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Rectángulo"/>
          <p:cNvSpPr/>
          <p:nvPr/>
        </p:nvSpPr>
        <p:spPr>
          <a:xfrm>
            <a:off x="3504068" y="1881700"/>
            <a:ext cx="3430987" cy="441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Distributive justice</a:t>
            </a:r>
          </a:p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(Ranking done using functions weights)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3504068" y="4899910"/>
            <a:ext cx="2085654" cy="441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smtClean="0">
                <a:solidFill>
                  <a:schemeClr val="tx1"/>
                </a:solidFill>
              </a:rPr>
              <a:t>Self-organisation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39" name="38 Abrir llave"/>
          <p:cNvSpPr/>
          <p:nvPr/>
        </p:nvSpPr>
        <p:spPr>
          <a:xfrm>
            <a:off x="3061719" y="2506894"/>
            <a:ext cx="267128" cy="2186671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39 CuadroTexto"/>
              <p:cNvSpPr txBox="1"/>
              <p:nvPr/>
            </p:nvSpPr>
            <p:spPr>
              <a:xfrm>
                <a:off x="3328845" y="2384453"/>
                <a:ext cx="5712413" cy="854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b="0" dirty="0" smtClean="0"/>
                  <a:t>Scarcity of load </a:t>
                </a:r>
                <a14:m>
                  <m:oMath xmlns:m="http://schemas.openxmlformats.org/officeDocument/2006/math">
                    <m:r>
                      <a:rPr lang="es-ES" sz="1600" b="0" i="1" smtClean="0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s-E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s-ES" sz="16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s-ES" sz="1600" b="0" i="1" smtClean="0">
                        <a:latin typeface="Cambria Math"/>
                        <a:ea typeface="Cambria Math"/>
                      </a:rPr>
                      <m:t>𝐷</m:t>
                    </m:r>
                    <m:d>
                      <m:dPr>
                        <m:ctrlPr>
                          <a:rPr lang="es-ES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1600" dirty="0" smtClean="0"/>
                  <a:t>: first meet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16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s-ES" sz="1600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s-ES" sz="1600" b="0" i="1" smtClean="0">
                            <a:latin typeface="Cambria Math"/>
                          </a:rPr>
                          <m:t>𝑚𝑖𝑛</m:t>
                        </m:r>
                      </m:sup>
                    </m:sSubSup>
                    <m:d>
                      <m:dPr>
                        <m:ctrlPr>
                          <a:rPr lang="es-E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1600" dirty="0" smtClean="0"/>
                  <a:t> and then allocate until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6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s-E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s-ES" sz="16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s-E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600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s-E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s-E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1600" dirty="0" smtClean="0"/>
                  <a:t> or until the load is covered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a-E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ca-E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a-E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ca-E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ca-ES" sz="1400" b="0" i="0" smtClean="0">
                          <a:latin typeface="Cambria Math" panose="02040503050406030204" pitchFamily="18" charset="0"/>
                        </a:rPr>
                        <m:t>min</m:t>
                      </m:r>
                      <m:d>
                        <m:dPr>
                          <m:begChr m:val="{"/>
                          <m:endChr m:val="}"/>
                          <m:ctrlPr>
                            <a:rPr lang="ca-E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a-ES" sz="1400" b="0" i="1" smtClean="0">
                              <a:latin typeface="Cambria Math" panose="02040503050406030204" pitchFamily="18" charset="0"/>
                            </a:rPr>
                            <m:t>𝐿𝑅</m:t>
                          </m:r>
                          <m:d>
                            <m:dPr>
                              <m:ctrlP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ca-E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ca-E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  <m:t>𝑚𝑖𝑛</m:t>
                              </m:r>
                            </m:sup>
                          </m:sSubSup>
                          <m:d>
                            <m:dPr>
                              <m:ctrlP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a-E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3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845" y="2384453"/>
                <a:ext cx="5712413" cy="854978"/>
              </a:xfrm>
              <a:prstGeom prst="rect">
                <a:avLst/>
              </a:prstGeom>
              <a:blipFill>
                <a:blip r:embed="rId2"/>
                <a:stretch>
                  <a:fillRect l="-534"/>
                </a:stretch>
              </a:blipFill>
            </p:spPr>
            <p:txBody>
              <a:bodyPr/>
              <a:lstStyle/>
              <a:p>
                <a:r>
                  <a:rPr lang="ca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40 CuadroTexto"/>
              <p:cNvSpPr txBox="1"/>
              <p:nvPr/>
            </p:nvSpPr>
            <p:spPr>
              <a:xfrm>
                <a:off x="3328845" y="3950469"/>
                <a:ext cx="5712413" cy="867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0" dirty="0" smtClean="0"/>
                  <a:t>Excess</a:t>
                </a:r>
                <a:r>
                  <a:rPr lang="es-ES" sz="1600" b="0" dirty="0" smtClean="0"/>
                  <a:t> of load </a:t>
                </a:r>
                <a14:m>
                  <m:oMath xmlns:m="http://schemas.openxmlformats.org/officeDocument/2006/math">
                    <m:r>
                      <a:rPr lang="es-ES" sz="1600" b="0" i="1" smtClean="0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s-E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s-ES" sz="1600" b="0" i="1" smtClean="0">
                        <a:latin typeface="Cambria Math"/>
                      </a:rPr>
                      <m:t>&gt;</m:t>
                    </m:r>
                    <m:r>
                      <a:rPr lang="es-ES" sz="1600" b="0" i="1" smtClean="0">
                        <a:latin typeface="Cambria Math"/>
                        <a:ea typeface="Cambria Math"/>
                      </a:rPr>
                      <m:t>𝐷</m:t>
                    </m:r>
                    <m:d>
                      <m:dPr>
                        <m:ctrlPr>
                          <a:rPr lang="es-ES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1600" dirty="0" smtClean="0"/>
                  <a:t>: first meet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1600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s-ES" sz="1600" i="1">
                            <a:latin typeface="Cambria Math"/>
                          </a:rPr>
                          <m:t>𝑖</m:t>
                        </m:r>
                      </m:sub>
                      <m:sup/>
                    </m:sSubSup>
                    <m:d>
                      <m:dPr>
                        <m:ctrlPr>
                          <a:rPr lang="es-E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1600" dirty="0" smtClean="0"/>
                  <a:t> and then allocate until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6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s-E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s-ES" sz="1600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16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s-ES" sz="1600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s-ES" sz="1600" i="1">
                            <a:latin typeface="Cambria Math"/>
                          </a:rPr>
                          <m:t>𝑚</m:t>
                        </m:r>
                        <m:r>
                          <a:rPr lang="es-ES" sz="1600" b="0" i="1" smtClean="0">
                            <a:latin typeface="Cambria Math"/>
                          </a:rPr>
                          <m:t>𝑎𝑥</m:t>
                        </m:r>
                      </m:sup>
                    </m:sSubSup>
                    <m:d>
                      <m:dPr>
                        <m:ctrlPr>
                          <a:rPr lang="es-E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1600" dirty="0" smtClean="0"/>
                  <a:t> or the load is covered (reverse order)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a-E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ca-ES" sz="1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a-E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ca-E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ca-ES" sz="1400" i="0">
                          <a:latin typeface="Cambria Math" panose="02040503050406030204" pitchFamily="18" charset="0"/>
                        </a:rPr>
                        <m:t>min</m:t>
                      </m:r>
                      <m:d>
                        <m:dPr>
                          <m:begChr m:val="{"/>
                          <m:endChr m:val="}"/>
                          <m:ctrlPr>
                            <a:rPr lang="ca-E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a-ES" sz="1400" i="1">
                              <a:latin typeface="Cambria Math" panose="02040503050406030204" pitchFamily="18" charset="0"/>
                            </a:rPr>
                            <m:t>𝐿𝑅</m:t>
                          </m:r>
                          <m:d>
                            <m:dPr>
                              <m:ctrlPr>
                                <a:rPr lang="ca-E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a-E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ca-E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ca-ES" sz="1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a-ES" sz="1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ca-E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a-ES" sz="1400" i="1">
                                  <a:latin typeface="Cambria Math" panose="02040503050406030204" pitchFamily="18" charset="0"/>
                                </a:rPr>
                                <m:t>𝑚𝑖𝑛</m:t>
                              </m:r>
                            </m:sup>
                          </m:sSubSup>
                          <m:d>
                            <m:dPr>
                              <m:ctrlPr>
                                <a:rPr lang="ca-E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a-E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ca-E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ca-E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a-ES" sz="1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a-E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ca-E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a-E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4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845" y="3950469"/>
                <a:ext cx="5712413" cy="867610"/>
              </a:xfrm>
              <a:prstGeom prst="rect">
                <a:avLst/>
              </a:prstGeom>
              <a:blipFill>
                <a:blip r:embed="rId3"/>
                <a:stretch>
                  <a:fillRect l="-534"/>
                </a:stretch>
              </a:blipFill>
            </p:spPr>
            <p:txBody>
              <a:bodyPr/>
              <a:lstStyle/>
              <a:p>
                <a:r>
                  <a:rPr lang="ca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41 CuadroTexto"/>
              <p:cNvSpPr txBox="1"/>
              <p:nvPr/>
            </p:nvSpPr>
            <p:spPr>
              <a:xfrm>
                <a:off x="3328847" y="3409549"/>
                <a:ext cx="5712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1600" b="0" i="1" smtClean="0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s-E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s-ES" sz="1600" b="0" i="1" smtClean="0">
                        <a:latin typeface="Cambria Math"/>
                      </a:rPr>
                      <m:t>=</m:t>
                    </m:r>
                    <m:r>
                      <a:rPr lang="es-ES" sz="1600" b="0" i="1" smtClean="0">
                        <a:latin typeface="Cambria Math"/>
                        <a:ea typeface="Cambria Math"/>
                      </a:rPr>
                      <m:t>𝐷</m:t>
                    </m:r>
                    <m:d>
                      <m:dPr>
                        <m:ctrlPr>
                          <a:rPr lang="es-ES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1600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6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s-E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s-ES" sz="16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s-E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600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s-E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s-E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1600" dirty="0" smtClean="0"/>
                  <a:t> for all DERs</a:t>
                </a:r>
                <a:endParaRPr lang="en-GB" sz="1600" dirty="0"/>
              </a:p>
            </p:txBody>
          </p:sp>
        </mc:Choice>
        <mc:Fallback xmlns="">
          <p:sp>
            <p:nvSpPr>
              <p:cNvPr id="42" name="4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847" y="3409549"/>
                <a:ext cx="5712413" cy="338554"/>
              </a:xfrm>
              <a:prstGeom prst="rect">
                <a:avLst/>
              </a:prstGeom>
              <a:blipFill rotWithShape="1">
                <a:blip r:embed="rId4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6 Conector recto de flecha"/>
          <p:cNvCxnSpPr>
            <a:stCxn id="4" idx="3"/>
          </p:cNvCxnSpPr>
          <p:nvPr/>
        </p:nvCxnSpPr>
        <p:spPr>
          <a:xfrm>
            <a:off x="3000068" y="2095926"/>
            <a:ext cx="61643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>
            <a:stCxn id="6" idx="3"/>
          </p:cNvCxnSpPr>
          <p:nvPr/>
        </p:nvCxnSpPr>
        <p:spPr>
          <a:xfrm>
            <a:off x="3000068" y="5120805"/>
            <a:ext cx="504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/>
              <p:cNvSpPr txBox="1"/>
              <p:nvPr/>
            </p:nvSpPr>
            <p:spPr>
              <a:xfrm>
                <a:off x="3328845" y="1148218"/>
                <a:ext cx="3430987" cy="39299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ca-E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ca-E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ca-ES" b="0" i="1" smtClean="0">
                              <a:latin typeface="Cambria Math" panose="02040503050406030204" pitchFamily="18" charset="0"/>
                            </a:rPr>
                            <m:t>𝑚𝑖𝑛</m:t>
                          </m:r>
                        </m:sup>
                      </m:sSup>
                      <m:r>
                        <a:rPr lang="ca-E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ca-E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ca-ES" b="0" i="1" smtClean="0">
                          <a:latin typeface="Cambria Math" panose="02040503050406030204" pitchFamily="18" charset="0"/>
                        </a:rPr>
                        <m:t>)≤</m:t>
                      </m:r>
                      <m:r>
                        <a:rPr lang="ca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ca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ca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ca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)≤</m:t>
                      </m:r>
                      <m:sSup>
                        <m:sSupPr>
                          <m:ctrlPr>
                            <a:rPr lang="ca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ca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ca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p>
                      </m:sSup>
                      <m:r>
                        <a:rPr lang="ca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ca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ca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ca-ES" dirty="0"/>
              </a:p>
            </p:txBody>
          </p:sp>
        </mc:Choice>
        <mc:Fallback xmlns="">
          <p:sp>
            <p:nvSpPr>
              <p:cNvPr id="8" name="Cuadro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845" y="1148218"/>
                <a:ext cx="3430987" cy="392993"/>
              </a:xfrm>
              <a:prstGeom prst="rect">
                <a:avLst/>
              </a:prstGeom>
              <a:blipFill>
                <a:blip r:embed="rId5"/>
                <a:stretch>
                  <a:fillRect b="-74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ca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516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Experimentation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texto"/>
              <p:cNvSpPr>
                <a:spLocks noGrp="1"/>
              </p:cNvSpPr>
              <p:nvPr>
                <p:ph type="body" sz="quarter" idx="12"/>
              </p:nvPr>
            </p:nvSpPr>
            <p:spPr/>
            <p:txBody>
              <a:bodyPr/>
              <a:lstStyle/>
              <a:p>
                <a:r>
                  <a:rPr lang="en-GB" sz="2000" dirty="0" smtClean="0"/>
                  <a:t>Allocation methods:</a:t>
                </a:r>
              </a:p>
              <a:p>
                <a:pPr lvl="1"/>
                <a:r>
                  <a:rPr lang="en-GB" sz="1800" dirty="0" smtClean="0"/>
                  <a:t>Self-organisation (SO): optimise all canons of justice</a:t>
                </a:r>
              </a:p>
              <a:p>
                <a:pPr lvl="1"/>
                <a:r>
                  <a:rPr lang="en-GB" sz="1800" dirty="0" smtClean="0"/>
                  <a:t>Centralised equity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s-ES" sz="1800" b="0" i="1" smtClean="0">
                            <a:latin typeface="Cambria Math"/>
                          </a:rPr>
                          <m:t>1</m:t>
                        </m:r>
                        <m:r>
                          <a:rPr lang="es-ES" sz="1800" b="0" i="1" smtClean="0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GB" sz="1800" dirty="0" smtClean="0"/>
                  <a:t>): optimising equity between DERs</a:t>
                </a:r>
              </a:p>
              <a:p>
                <a:pPr lvl="1"/>
                <a:r>
                  <a:rPr lang="en-GB" sz="1800" dirty="0" smtClean="0"/>
                  <a:t>Centralised productivity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800" b="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s-ES" sz="1800" b="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1800" dirty="0" smtClean="0"/>
                  <a:t>): optimising production success rate</a:t>
                </a:r>
              </a:p>
              <a:p>
                <a:r>
                  <a:rPr lang="en-GB" sz="2000" dirty="0" smtClean="0"/>
                  <a:t>Two VPP configurations:</a:t>
                </a:r>
              </a:p>
              <a:p>
                <a:endParaRPr lang="en-GB" sz="2000" dirty="0" smtClean="0"/>
              </a:p>
              <a:p>
                <a:endParaRPr lang="en-GB" sz="2000" dirty="0"/>
              </a:p>
              <a:p>
                <a:endParaRPr lang="en-GB" sz="2000" dirty="0" smtClean="0"/>
              </a:p>
              <a:p>
                <a:endParaRPr lang="en-GB" sz="2000" dirty="0"/>
              </a:p>
              <a:p>
                <a:endParaRPr lang="en-GB" sz="2000" dirty="0" smtClean="0"/>
              </a:p>
              <a:p>
                <a:endParaRPr lang="en-GB" sz="2000" dirty="0" smtClean="0"/>
              </a:p>
              <a:p>
                <a:r>
                  <a:rPr lang="en-GB" sz="2000" dirty="0" smtClean="0"/>
                  <a:t>Renewable DERs have associated a production error</a:t>
                </a:r>
              </a:p>
              <a:p>
                <a:r>
                  <a:rPr lang="en-GB" sz="2000" dirty="0" smtClean="0"/>
                  <a:t>Presence of external interferences	Command of prioritising a percentage of green energy (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/>
                      </a:rPr>
                      <m:t>𝑄</m:t>
                    </m:r>
                    <m:r>
                      <a:rPr lang="es-ES" sz="2000" b="0" i="1" smtClean="0">
                        <a:latin typeface="Cambria Math"/>
                      </a:rPr>
                      <m:t>=0%</m:t>
                    </m:r>
                  </m:oMath>
                </a14:m>
                <a:r>
                  <a:rPr lang="en-GB" sz="2000" dirty="0" smtClean="0"/>
                  <a:t>, </a:t>
                </a:r>
                <a14:m>
                  <m:oMath xmlns:m="http://schemas.openxmlformats.org/officeDocument/2006/math">
                    <m:r>
                      <a:rPr lang="es-ES" sz="2000" i="1">
                        <a:latin typeface="Cambria Math"/>
                      </a:rPr>
                      <m:t>𝑄</m:t>
                    </m:r>
                    <m:r>
                      <a:rPr lang="es-ES" sz="2000" i="1">
                        <a:latin typeface="Cambria Math"/>
                      </a:rPr>
                      <m:t>=50%</m:t>
                    </m:r>
                  </m:oMath>
                </a14:m>
                <a:r>
                  <a:rPr lang="en-GB" sz="2000" dirty="0" smtClean="0"/>
                  <a:t>, </a:t>
                </a:r>
                <a14:m>
                  <m:oMath xmlns:m="http://schemas.openxmlformats.org/officeDocument/2006/math">
                    <m:r>
                      <a:rPr lang="es-ES" sz="2000" i="1">
                        <a:latin typeface="Cambria Math"/>
                      </a:rPr>
                      <m:t>𝑄</m:t>
                    </m:r>
                    <m:r>
                      <a:rPr lang="es-ES" sz="2000" i="1">
                        <a:latin typeface="Cambria Math"/>
                      </a:rPr>
                      <m:t>=75%</m:t>
                    </m:r>
                  </m:oMath>
                </a14:m>
                <a:r>
                  <a:rPr lang="en-GB" sz="2000" dirty="0" smtClean="0"/>
                  <a:t>)</a:t>
                </a:r>
                <a:endParaRPr lang="en-GB" sz="2000" dirty="0"/>
              </a:p>
            </p:txBody>
          </p:sp>
        </mc:Choice>
        <mc:Fallback xmlns="">
          <p:sp>
            <p:nvSpPr>
              <p:cNvPr id="3" name="2 Marcador de text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"/>
              </p:nvPr>
            </p:nvSpPr>
            <p:spPr>
              <a:xfrm>
                <a:off x="508000" y="1320800"/>
                <a:ext cx="8073292" cy="5008081"/>
              </a:xfrm>
              <a:blipFill rotWithShape="1">
                <a:blip r:embed="rId2"/>
                <a:stretch>
                  <a:fillRect l="-226" t="-609" b="-17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4 Conector recto de flecha"/>
          <p:cNvCxnSpPr/>
          <p:nvPr/>
        </p:nvCxnSpPr>
        <p:spPr>
          <a:xfrm>
            <a:off x="4605234" y="5826254"/>
            <a:ext cx="44221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165994"/>
              </p:ext>
            </p:extLst>
          </p:nvPr>
        </p:nvGraphicFramePr>
        <p:xfrm>
          <a:off x="1082217" y="3092240"/>
          <a:ext cx="6096000" cy="212344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Case 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Case</a:t>
                      </a:r>
                      <a:r>
                        <a:rPr lang="en-GB" baseline="0" dirty="0" smtClean="0"/>
                        <a:t> 2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Combined heat &amp; power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 of 2MW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 of 20MW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Photovoltaic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 of 2MW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 of 2MW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Wind turbine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 of 2MW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 of 2MW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Battery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 of 2MW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 of 2MW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8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DERs benefits</a:t>
            </a:r>
            <a:endParaRPr lang="en-GB" dirty="0"/>
          </a:p>
        </p:txBody>
      </p:sp>
      <p:sp>
        <p:nvSpPr>
          <p:cNvPr id="5" name="4 Rectángulo"/>
          <p:cNvSpPr/>
          <p:nvPr/>
        </p:nvSpPr>
        <p:spPr>
          <a:xfrm>
            <a:off x="275641" y="1344150"/>
            <a:ext cx="2628635" cy="260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Case 1 (equal size generators)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027168" y="1344150"/>
            <a:ext cx="2473196" cy="131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Case 2 (one big generator)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 rot="16200000">
            <a:off x="-164107" y="5226443"/>
            <a:ext cx="1232899" cy="26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 smtClean="0">
                <a:solidFill>
                  <a:schemeClr val="tx1"/>
                </a:solidFill>
              </a:rPr>
              <a:t>Gini index</a:t>
            </a:r>
            <a:endParaRPr lang="en-GB" sz="1050" dirty="0">
              <a:solidFill>
                <a:schemeClr val="tx1"/>
              </a:solidFill>
            </a:endParaRPr>
          </a:p>
        </p:txBody>
      </p:sp>
      <p:pic>
        <p:nvPicPr>
          <p:cNvPr id="3079" name="Picture 7" descr="C:\Users\usuari\Desktop\utilityCase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1" t="10712" r="1314" b="11760"/>
          <a:stretch/>
        </p:blipFill>
        <p:spPr bwMode="auto">
          <a:xfrm>
            <a:off x="239485" y="1935071"/>
            <a:ext cx="4755514" cy="225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9 Rectángulo"/>
          <p:cNvSpPr/>
          <p:nvPr/>
        </p:nvSpPr>
        <p:spPr>
          <a:xfrm rot="16200000">
            <a:off x="-472346" y="2955532"/>
            <a:ext cx="1232899" cy="26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 smtClean="0">
                <a:solidFill>
                  <a:schemeClr val="tx1"/>
                </a:solidFill>
              </a:rPr>
              <a:t>Utility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7" name="6 Abrir llave"/>
          <p:cNvSpPr/>
          <p:nvPr/>
        </p:nvSpPr>
        <p:spPr>
          <a:xfrm rot="5400000">
            <a:off x="929948" y="1402567"/>
            <a:ext cx="236307" cy="131481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21 Abrir llave"/>
          <p:cNvSpPr/>
          <p:nvPr/>
        </p:nvSpPr>
        <p:spPr>
          <a:xfrm rot="5400000">
            <a:off x="2325503" y="1423117"/>
            <a:ext cx="236307" cy="127371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22 Abrir llave"/>
          <p:cNvSpPr/>
          <p:nvPr/>
        </p:nvSpPr>
        <p:spPr>
          <a:xfrm rot="5400000">
            <a:off x="3703735" y="1419796"/>
            <a:ext cx="236307" cy="127371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7 CuadroTexto"/>
          <p:cNvSpPr txBox="1"/>
          <p:nvPr/>
        </p:nvSpPr>
        <p:spPr>
          <a:xfrm>
            <a:off x="688053" y="1668869"/>
            <a:ext cx="720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equity</a:t>
            </a:r>
            <a:endParaRPr lang="en-GB" sz="14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1848761" y="1653728"/>
            <a:ext cx="1191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productivity</a:t>
            </a:r>
            <a:endParaRPr lang="en-GB" sz="1400" dirty="0"/>
          </a:p>
        </p:txBody>
      </p:sp>
      <p:sp>
        <p:nvSpPr>
          <p:cNvPr id="26" name="25 CuadroTexto"/>
          <p:cNvSpPr txBox="1"/>
          <p:nvPr/>
        </p:nvSpPr>
        <p:spPr>
          <a:xfrm>
            <a:off x="3553879" y="1668869"/>
            <a:ext cx="536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SO</a:t>
            </a:r>
            <a:endParaRPr lang="en-GB" sz="1400" dirty="0"/>
          </a:p>
        </p:txBody>
      </p:sp>
      <p:sp>
        <p:nvSpPr>
          <p:cNvPr id="28" name="27 Rectángulo"/>
          <p:cNvSpPr/>
          <p:nvPr/>
        </p:nvSpPr>
        <p:spPr>
          <a:xfrm rot="16200000">
            <a:off x="4693260" y="5350205"/>
            <a:ext cx="1232899" cy="26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 smtClean="0">
                <a:solidFill>
                  <a:schemeClr val="tx1"/>
                </a:solidFill>
              </a:rPr>
              <a:t>Gini index</a:t>
            </a:r>
            <a:endParaRPr lang="en-GB" sz="1050" dirty="0">
              <a:solidFill>
                <a:schemeClr val="tx1"/>
              </a:solidFill>
            </a:endParaRPr>
          </a:p>
        </p:txBody>
      </p:sp>
      <p:pic>
        <p:nvPicPr>
          <p:cNvPr id="3081" name="Picture 9" descr="C:\Users\usuari\Desktop\utilityCase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2" t="10152" r="9460" b="11981"/>
          <a:stretch/>
        </p:blipFill>
        <p:spPr bwMode="auto">
          <a:xfrm>
            <a:off x="4989175" y="1861491"/>
            <a:ext cx="4154825" cy="23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35 Abrir llave"/>
          <p:cNvSpPr/>
          <p:nvPr/>
        </p:nvSpPr>
        <p:spPr>
          <a:xfrm rot="5400000">
            <a:off x="5669277" y="1386678"/>
            <a:ext cx="232987" cy="121519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36 Abrir llave"/>
          <p:cNvSpPr/>
          <p:nvPr/>
        </p:nvSpPr>
        <p:spPr>
          <a:xfrm rot="5400000">
            <a:off x="7013362" y="1359077"/>
            <a:ext cx="236307" cy="127371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37 Abrir llave"/>
          <p:cNvSpPr/>
          <p:nvPr/>
        </p:nvSpPr>
        <p:spPr>
          <a:xfrm rot="5400000">
            <a:off x="8347534" y="1399815"/>
            <a:ext cx="239628" cy="118891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40 CuadroTexto"/>
          <p:cNvSpPr txBox="1"/>
          <p:nvPr/>
        </p:nvSpPr>
        <p:spPr>
          <a:xfrm>
            <a:off x="8199339" y="1604829"/>
            <a:ext cx="536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SO</a:t>
            </a:r>
            <a:endParaRPr lang="en-GB" sz="1400" dirty="0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99" y="4448709"/>
            <a:ext cx="2775093" cy="205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623" y="4510353"/>
            <a:ext cx="2775600" cy="199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44 Abrir llave"/>
          <p:cNvSpPr/>
          <p:nvPr/>
        </p:nvSpPr>
        <p:spPr>
          <a:xfrm rot="5400000">
            <a:off x="2011699" y="4134984"/>
            <a:ext cx="118154" cy="7868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48 CuadroTexto"/>
          <p:cNvSpPr txBox="1"/>
          <p:nvPr/>
        </p:nvSpPr>
        <p:spPr>
          <a:xfrm>
            <a:off x="2636267" y="4220743"/>
            <a:ext cx="536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SO</a:t>
            </a:r>
            <a:endParaRPr lang="en-GB" sz="1400" dirty="0"/>
          </a:p>
        </p:txBody>
      </p:sp>
      <p:sp>
        <p:nvSpPr>
          <p:cNvPr id="50" name="49 Abrir llave"/>
          <p:cNvSpPr/>
          <p:nvPr/>
        </p:nvSpPr>
        <p:spPr>
          <a:xfrm rot="5400000">
            <a:off x="1173101" y="4134984"/>
            <a:ext cx="118154" cy="7868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50 Abrir llave"/>
          <p:cNvSpPr/>
          <p:nvPr/>
        </p:nvSpPr>
        <p:spPr>
          <a:xfrm rot="5400000">
            <a:off x="2845199" y="4134984"/>
            <a:ext cx="118154" cy="7868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51 Abrir llave"/>
          <p:cNvSpPr/>
          <p:nvPr/>
        </p:nvSpPr>
        <p:spPr>
          <a:xfrm rot="5400000">
            <a:off x="6875796" y="4184194"/>
            <a:ext cx="118154" cy="7868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54 CuadroTexto"/>
          <p:cNvSpPr txBox="1"/>
          <p:nvPr/>
        </p:nvSpPr>
        <p:spPr>
          <a:xfrm>
            <a:off x="7500364" y="4269953"/>
            <a:ext cx="536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SO</a:t>
            </a:r>
            <a:endParaRPr lang="en-GB" sz="1400" dirty="0"/>
          </a:p>
        </p:txBody>
      </p:sp>
      <p:sp>
        <p:nvSpPr>
          <p:cNvPr id="56" name="55 Abrir llave"/>
          <p:cNvSpPr/>
          <p:nvPr/>
        </p:nvSpPr>
        <p:spPr>
          <a:xfrm rot="5400000">
            <a:off x="6037198" y="4184194"/>
            <a:ext cx="118154" cy="7868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56 Abrir llave"/>
          <p:cNvSpPr/>
          <p:nvPr/>
        </p:nvSpPr>
        <p:spPr>
          <a:xfrm rot="5400000">
            <a:off x="7709296" y="4184194"/>
            <a:ext cx="118154" cy="7868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41 Elipse"/>
          <p:cNvSpPr/>
          <p:nvPr/>
        </p:nvSpPr>
        <p:spPr>
          <a:xfrm>
            <a:off x="7320068" y="4836802"/>
            <a:ext cx="1022675" cy="629857"/>
          </a:xfrm>
          <a:prstGeom prst="ellipse">
            <a:avLst/>
          </a:prstGeom>
          <a:noFill/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42 Elipse"/>
          <p:cNvSpPr/>
          <p:nvPr/>
        </p:nvSpPr>
        <p:spPr>
          <a:xfrm>
            <a:off x="5584937" y="4865292"/>
            <a:ext cx="1022675" cy="629857"/>
          </a:xfrm>
          <a:prstGeom prst="ellipse">
            <a:avLst/>
          </a:prstGeom>
          <a:noFill/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3 Conector recto de flecha"/>
          <p:cNvCxnSpPr/>
          <p:nvPr/>
        </p:nvCxnSpPr>
        <p:spPr>
          <a:xfrm>
            <a:off x="1848761" y="2313541"/>
            <a:ext cx="1189789" cy="96948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 flipV="1">
            <a:off x="6607612" y="2973053"/>
            <a:ext cx="1028672" cy="61994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CuadroTexto"/>
          <p:cNvSpPr txBox="1"/>
          <p:nvPr/>
        </p:nvSpPr>
        <p:spPr>
          <a:xfrm>
            <a:off x="5425722" y="1604827"/>
            <a:ext cx="720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equity</a:t>
            </a:r>
            <a:endParaRPr lang="en-GB" sz="1400" dirty="0"/>
          </a:p>
        </p:txBody>
      </p:sp>
      <p:sp>
        <p:nvSpPr>
          <p:cNvPr id="58" name="57 CuadroTexto"/>
          <p:cNvSpPr txBox="1"/>
          <p:nvPr/>
        </p:nvSpPr>
        <p:spPr>
          <a:xfrm>
            <a:off x="873754" y="4222577"/>
            <a:ext cx="720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equity</a:t>
            </a:r>
            <a:endParaRPr lang="en-GB" sz="1400" dirty="0"/>
          </a:p>
        </p:txBody>
      </p:sp>
      <p:sp>
        <p:nvSpPr>
          <p:cNvPr id="59" name="58 CuadroTexto"/>
          <p:cNvSpPr txBox="1"/>
          <p:nvPr/>
        </p:nvSpPr>
        <p:spPr>
          <a:xfrm>
            <a:off x="5706738" y="4269953"/>
            <a:ext cx="720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equity</a:t>
            </a:r>
            <a:endParaRPr lang="en-GB" sz="1400" dirty="0"/>
          </a:p>
        </p:txBody>
      </p:sp>
      <p:sp>
        <p:nvSpPr>
          <p:cNvPr id="60" name="59 CuadroTexto"/>
          <p:cNvSpPr txBox="1"/>
          <p:nvPr/>
        </p:nvSpPr>
        <p:spPr>
          <a:xfrm>
            <a:off x="6526025" y="1604828"/>
            <a:ext cx="1191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productivity</a:t>
            </a:r>
            <a:endParaRPr lang="en-GB" sz="14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1474853" y="4202576"/>
            <a:ext cx="1191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productivity</a:t>
            </a:r>
            <a:endParaRPr lang="en-GB" sz="1400" dirty="0"/>
          </a:p>
        </p:txBody>
      </p:sp>
      <p:sp>
        <p:nvSpPr>
          <p:cNvPr id="62" name="61 CuadroTexto"/>
          <p:cNvSpPr txBox="1"/>
          <p:nvPr/>
        </p:nvSpPr>
        <p:spPr>
          <a:xfrm>
            <a:off x="6338950" y="4238939"/>
            <a:ext cx="1191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productivity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66611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DERs satisfaction</a:t>
            </a:r>
            <a:endParaRPr lang="en-GB" dirty="0"/>
          </a:p>
        </p:txBody>
      </p:sp>
      <p:pic>
        <p:nvPicPr>
          <p:cNvPr id="8" name="Picture 2" descr="C:\Users\usuari\Desktop\satisfactionCase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8" t="12707" r="2307" b="11116"/>
          <a:stretch/>
        </p:blipFill>
        <p:spPr bwMode="auto">
          <a:xfrm>
            <a:off x="-11017" y="1991407"/>
            <a:ext cx="4755600" cy="220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uari\Desktop\satisfactionCase2.png"/>
          <p:cNvPicPr preferRelativeResize="0"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8" t="14398" r="9089" b="11513"/>
          <a:stretch/>
        </p:blipFill>
        <p:spPr bwMode="auto">
          <a:xfrm>
            <a:off x="4775024" y="2009408"/>
            <a:ext cx="4356000" cy="216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90" y="4469335"/>
            <a:ext cx="2775600" cy="199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808" y="4479180"/>
            <a:ext cx="2775600" cy="199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275641" y="1344150"/>
            <a:ext cx="2554614" cy="26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Case 1 (equal size generators)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5015489" y="1421763"/>
            <a:ext cx="2161572" cy="26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Case </a:t>
            </a:r>
            <a:r>
              <a:rPr lang="en-GB" sz="1400" b="1" dirty="0">
                <a:solidFill>
                  <a:schemeClr val="tx1"/>
                </a:solidFill>
              </a:rPr>
              <a:t>2  (one big generator)</a:t>
            </a: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4" name="13 Abrir llave"/>
          <p:cNvSpPr/>
          <p:nvPr/>
        </p:nvSpPr>
        <p:spPr>
          <a:xfrm rot="5400000">
            <a:off x="720625" y="1402567"/>
            <a:ext cx="236307" cy="131481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14 Abrir llave"/>
          <p:cNvSpPr/>
          <p:nvPr/>
        </p:nvSpPr>
        <p:spPr>
          <a:xfrm rot="5400000">
            <a:off x="2116180" y="1423117"/>
            <a:ext cx="236307" cy="127371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15 Abrir llave"/>
          <p:cNvSpPr/>
          <p:nvPr/>
        </p:nvSpPr>
        <p:spPr>
          <a:xfrm rot="5400000">
            <a:off x="3494412" y="1419796"/>
            <a:ext cx="236307" cy="127371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19 Abrir llave"/>
          <p:cNvSpPr/>
          <p:nvPr/>
        </p:nvSpPr>
        <p:spPr>
          <a:xfrm rot="5400000">
            <a:off x="5504022" y="1386678"/>
            <a:ext cx="232987" cy="121519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20 Abrir llave"/>
          <p:cNvSpPr/>
          <p:nvPr/>
        </p:nvSpPr>
        <p:spPr>
          <a:xfrm rot="5400000">
            <a:off x="6848107" y="1359077"/>
            <a:ext cx="236307" cy="127371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21 Abrir llave"/>
          <p:cNvSpPr/>
          <p:nvPr/>
        </p:nvSpPr>
        <p:spPr>
          <a:xfrm rot="5400000">
            <a:off x="8279139" y="1313972"/>
            <a:ext cx="236311" cy="135728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24 CuadroTexto"/>
          <p:cNvSpPr txBox="1"/>
          <p:nvPr/>
        </p:nvSpPr>
        <p:spPr>
          <a:xfrm>
            <a:off x="8129285" y="1634044"/>
            <a:ext cx="536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SO</a:t>
            </a:r>
            <a:endParaRPr lang="en-GB" sz="1400" dirty="0"/>
          </a:p>
        </p:txBody>
      </p:sp>
      <p:sp>
        <p:nvSpPr>
          <p:cNvPr id="26" name="25 Abrir llave"/>
          <p:cNvSpPr/>
          <p:nvPr/>
        </p:nvSpPr>
        <p:spPr>
          <a:xfrm rot="5400000">
            <a:off x="2011699" y="4134984"/>
            <a:ext cx="118154" cy="7868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28 CuadroTexto"/>
          <p:cNvSpPr txBox="1"/>
          <p:nvPr/>
        </p:nvSpPr>
        <p:spPr>
          <a:xfrm>
            <a:off x="2636267" y="4220743"/>
            <a:ext cx="536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SO</a:t>
            </a:r>
            <a:endParaRPr lang="en-GB" sz="1400" dirty="0"/>
          </a:p>
        </p:txBody>
      </p:sp>
      <p:sp>
        <p:nvSpPr>
          <p:cNvPr id="30" name="29 Abrir llave"/>
          <p:cNvSpPr/>
          <p:nvPr/>
        </p:nvSpPr>
        <p:spPr>
          <a:xfrm rot="5400000">
            <a:off x="1173101" y="4134984"/>
            <a:ext cx="118154" cy="7868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30 Abrir llave"/>
          <p:cNvSpPr/>
          <p:nvPr/>
        </p:nvSpPr>
        <p:spPr>
          <a:xfrm rot="5400000">
            <a:off x="2845199" y="4134984"/>
            <a:ext cx="118154" cy="7868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31 Abrir llave"/>
          <p:cNvSpPr/>
          <p:nvPr/>
        </p:nvSpPr>
        <p:spPr>
          <a:xfrm rot="5400000">
            <a:off x="6875796" y="4151143"/>
            <a:ext cx="118154" cy="7868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34 CuadroTexto"/>
          <p:cNvSpPr txBox="1"/>
          <p:nvPr/>
        </p:nvSpPr>
        <p:spPr>
          <a:xfrm>
            <a:off x="7500364" y="4236902"/>
            <a:ext cx="536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SO</a:t>
            </a:r>
            <a:endParaRPr lang="en-GB" sz="1400" dirty="0"/>
          </a:p>
        </p:txBody>
      </p:sp>
      <p:sp>
        <p:nvSpPr>
          <p:cNvPr id="36" name="35 Abrir llave"/>
          <p:cNvSpPr/>
          <p:nvPr/>
        </p:nvSpPr>
        <p:spPr>
          <a:xfrm rot="5400000">
            <a:off x="6037198" y="4151143"/>
            <a:ext cx="118154" cy="7868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36 Abrir llave"/>
          <p:cNvSpPr/>
          <p:nvPr/>
        </p:nvSpPr>
        <p:spPr>
          <a:xfrm rot="5400000">
            <a:off x="7709296" y="4151143"/>
            <a:ext cx="118154" cy="7868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37 Rectángulo"/>
          <p:cNvSpPr/>
          <p:nvPr/>
        </p:nvSpPr>
        <p:spPr>
          <a:xfrm rot="16200000">
            <a:off x="-164107" y="5226443"/>
            <a:ext cx="1232899" cy="26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 smtClean="0">
                <a:solidFill>
                  <a:schemeClr val="tx1"/>
                </a:solidFill>
              </a:rPr>
              <a:t>Gini index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39" name="38 Rectángulo"/>
          <p:cNvSpPr/>
          <p:nvPr/>
        </p:nvSpPr>
        <p:spPr>
          <a:xfrm rot="16200000">
            <a:off x="4693260" y="5350205"/>
            <a:ext cx="1232899" cy="26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 smtClean="0">
                <a:solidFill>
                  <a:schemeClr val="tx1"/>
                </a:solidFill>
              </a:rPr>
              <a:t>Gini index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780092" y="5468335"/>
            <a:ext cx="1022675" cy="629857"/>
          </a:xfrm>
          <a:prstGeom prst="ellipse">
            <a:avLst/>
          </a:prstGeom>
          <a:noFill/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40 Elipse"/>
          <p:cNvSpPr/>
          <p:nvPr/>
        </p:nvSpPr>
        <p:spPr>
          <a:xfrm>
            <a:off x="2382981" y="5438572"/>
            <a:ext cx="1022675" cy="629857"/>
          </a:xfrm>
          <a:prstGeom prst="ellipse">
            <a:avLst/>
          </a:prstGeom>
          <a:noFill/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41 Elipse"/>
          <p:cNvSpPr/>
          <p:nvPr/>
        </p:nvSpPr>
        <p:spPr>
          <a:xfrm>
            <a:off x="5580302" y="5426963"/>
            <a:ext cx="1022675" cy="629857"/>
          </a:xfrm>
          <a:prstGeom prst="ellipse">
            <a:avLst/>
          </a:prstGeom>
          <a:noFill/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42 Elipse"/>
          <p:cNvSpPr/>
          <p:nvPr/>
        </p:nvSpPr>
        <p:spPr>
          <a:xfrm>
            <a:off x="7281455" y="5426962"/>
            <a:ext cx="1022675" cy="629857"/>
          </a:xfrm>
          <a:prstGeom prst="ellipse">
            <a:avLst/>
          </a:prstGeom>
          <a:noFill/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43 Elipse"/>
          <p:cNvSpPr/>
          <p:nvPr/>
        </p:nvSpPr>
        <p:spPr>
          <a:xfrm>
            <a:off x="1532843" y="3646761"/>
            <a:ext cx="479017" cy="440497"/>
          </a:xfrm>
          <a:prstGeom prst="ellipse">
            <a:avLst/>
          </a:prstGeom>
          <a:noFill/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44 Elipse"/>
          <p:cNvSpPr/>
          <p:nvPr/>
        </p:nvSpPr>
        <p:spPr>
          <a:xfrm>
            <a:off x="6359591" y="3578912"/>
            <a:ext cx="479017" cy="440497"/>
          </a:xfrm>
          <a:prstGeom prst="ellipse">
            <a:avLst/>
          </a:prstGeom>
          <a:noFill/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46 CuadroTexto"/>
          <p:cNvSpPr txBox="1"/>
          <p:nvPr/>
        </p:nvSpPr>
        <p:spPr>
          <a:xfrm>
            <a:off x="478702" y="1668869"/>
            <a:ext cx="720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equity</a:t>
            </a:r>
            <a:endParaRPr lang="en-GB" sz="14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1638410" y="1668869"/>
            <a:ext cx="1191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productivity</a:t>
            </a:r>
            <a:endParaRPr lang="en-GB" sz="1400" dirty="0"/>
          </a:p>
        </p:txBody>
      </p:sp>
      <p:sp>
        <p:nvSpPr>
          <p:cNvPr id="49" name="48 CuadroTexto"/>
          <p:cNvSpPr txBox="1"/>
          <p:nvPr/>
        </p:nvSpPr>
        <p:spPr>
          <a:xfrm>
            <a:off x="3344556" y="1684838"/>
            <a:ext cx="536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SO</a:t>
            </a:r>
            <a:endParaRPr lang="en-GB" sz="1400" dirty="0"/>
          </a:p>
        </p:txBody>
      </p:sp>
      <p:sp>
        <p:nvSpPr>
          <p:cNvPr id="50" name="49 CuadroTexto"/>
          <p:cNvSpPr txBox="1"/>
          <p:nvPr/>
        </p:nvSpPr>
        <p:spPr>
          <a:xfrm>
            <a:off x="5309709" y="1634044"/>
            <a:ext cx="720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equity</a:t>
            </a:r>
            <a:endParaRPr lang="en-GB" sz="1400" dirty="0"/>
          </a:p>
        </p:txBody>
      </p:sp>
      <p:sp>
        <p:nvSpPr>
          <p:cNvPr id="51" name="50 CuadroTexto"/>
          <p:cNvSpPr txBox="1"/>
          <p:nvPr/>
        </p:nvSpPr>
        <p:spPr>
          <a:xfrm>
            <a:off x="872130" y="4236902"/>
            <a:ext cx="720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equity</a:t>
            </a:r>
            <a:endParaRPr lang="en-GB" sz="1400" dirty="0"/>
          </a:p>
        </p:txBody>
      </p:sp>
      <p:sp>
        <p:nvSpPr>
          <p:cNvPr id="52" name="51 CuadroTexto"/>
          <p:cNvSpPr txBox="1"/>
          <p:nvPr/>
        </p:nvSpPr>
        <p:spPr>
          <a:xfrm>
            <a:off x="5736227" y="4236902"/>
            <a:ext cx="720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equity</a:t>
            </a:r>
            <a:endParaRPr lang="en-GB" sz="1400" dirty="0"/>
          </a:p>
        </p:txBody>
      </p:sp>
      <p:sp>
        <p:nvSpPr>
          <p:cNvPr id="53" name="52 CuadroTexto"/>
          <p:cNvSpPr txBox="1"/>
          <p:nvPr/>
        </p:nvSpPr>
        <p:spPr>
          <a:xfrm>
            <a:off x="6370337" y="1630723"/>
            <a:ext cx="1191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productivity</a:t>
            </a:r>
            <a:endParaRPr lang="en-GB" sz="1400" dirty="0"/>
          </a:p>
        </p:txBody>
      </p:sp>
      <p:sp>
        <p:nvSpPr>
          <p:cNvPr id="54" name="53 CuadroTexto"/>
          <p:cNvSpPr txBox="1"/>
          <p:nvPr/>
        </p:nvSpPr>
        <p:spPr>
          <a:xfrm>
            <a:off x="1474853" y="4220635"/>
            <a:ext cx="1191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productivity</a:t>
            </a:r>
            <a:endParaRPr lang="en-GB" sz="1400" dirty="0"/>
          </a:p>
        </p:txBody>
      </p:sp>
      <p:sp>
        <p:nvSpPr>
          <p:cNvPr id="55" name="54 CuadroTexto"/>
          <p:cNvSpPr txBox="1"/>
          <p:nvPr/>
        </p:nvSpPr>
        <p:spPr>
          <a:xfrm>
            <a:off x="6338950" y="4236794"/>
            <a:ext cx="1191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productivity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1539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Reliability and CO</a:t>
            </a:r>
            <a:r>
              <a:rPr lang="en-GB" baseline="-25000" dirty="0" smtClean="0"/>
              <a:t>2</a:t>
            </a:r>
            <a:r>
              <a:rPr lang="en-GB" dirty="0" smtClean="0"/>
              <a:t> emissions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texto"/>
              <p:cNvSpPr>
                <a:spLocks noGrp="1"/>
              </p:cNvSpPr>
              <p:nvPr>
                <p:ph type="body" sz="quarter" idx="12"/>
              </p:nvPr>
            </p:nvSpPr>
            <p:spPr/>
            <p:txBody>
              <a:bodyPr/>
              <a:lstStyle/>
              <a:p>
                <a:r>
                  <a:rPr lang="en-GB" sz="1600" dirty="0" smtClean="0"/>
                  <a:t>Reliability favours non green DERs</a:t>
                </a:r>
              </a:p>
              <a:p>
                <a:pPr lvl="1"/>
                <a:r>
                  <a:rPr lang="en-GB" sz="1600" dirty="0" smtClean="0"/>
                  <a:t>The use of green DERs involves prediction errors. </a:t>
                </a:r>
              </a:p>
              <a:p>
                <a:pPr lvl="1"/>
                <a:r>
                  <a:rPr lang="en-GB" sz="1600" dirty="0" smtClean="0"/>
                  <a:t>Productivity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s-ES" sz="16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1600" dirty="0" smtClean="0"/>
                  <a:t> ) obtains the best results</a:t>
                </a:r>
              </a:p>
              <a:p>
                <a:r>
                  <a:rPr lang="en-GB" sz="1600" dirty="0" smtClean="0"/>
                  <a:t>The use of green DERs reduces CO</a:t>
                </a:r>
                <a:r>
                  <a:rPr lang="en-GB" sz="1600" baseline="-25000" dirty="0" smtClean="0"/>
                  <a:t>2</a:t>
                </a:r>
                <a:r>
                  <a:rPr lang="en-GB" sz="1600" dirty="0" smtClean="0"/>
                  <a:t> emissions</a:t>
                </a:r>
              </a:p>
              <a:p>
                <a:r>
                  <a:rPr lang="en-GB" sz="1600" dirty="0" smtClean="0"/>
                  <a:t>Trade-off between reliability, </a:t>
                </a:r>
                <a:r>
                  <a:rPr lang="en-GB" sz="1600" dirty="0"/>
                  <a:t>CO</a:t>
                </a:r>
                <a:r>
                  <a:rPr lang="en-GB" sz="1600" baseline="-25000" dirty="0"/>
                  <a:t>2</a:t>
                </a:r>
                <a:r>
                  <a:rPr lang="en-GB" sz="1600" dirty="0"/>
                  <a:t> </a:t>
                </a:r>
                <a:r>
                  <a:rPr lang="en-GB" sz="1600" dirty="0" smtClean="0"/>
                  <a:t>emissions and equity</a:t>
                </a:r>
              </a:p>
              <a:p>
                <a:endParaRPr lang="en-GB" sz="1600" dirty="0"/>
              </a:p>
              <a:p>
                <a:endParaRPr lang="en-GB" sz="1600" dirty="0" smtClean="0"/>
              </a:p>
              <a:p>
                <a:pPr marL="0" indent="0">
                  <a:buNone/>
                </a:pPr>
                <a:endParaRPr lang="en-GB" sz="1600" dirty="0"/>
              </a:p>
            </p:txBody>
          </p:sp>
        </mc:Choice>
        <mc:Fallback xmlns="">
          <p:sp>
            <p:nvSpPr>
              <p:cNvPr id="3" name="2 Marcador de text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"/>
              </p:nvPr>
            </p:nvSpPr>
            <p:spPr>
              <a:xfrm>
                <a:off x="507999" y="1320800"/>
                <a:ext cx="8195325" cy="4689475"/>
              </a:xfrm>
              <a:blipFill rotWithShape="1">
                <a:blip r:embed="rId3"/>
                <a:stretch>
                  <a:fillRect t="-390"/>
                </a:stretch>
              </a:blipFill>
            </p:spPr>
            <p:txBody>
              <a:bodyPr/>
              <a:lstStyle/>
              <a:p>
                <a:r>
                  <a:rPr lang="ca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usuari\Desktop\co2emissions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8" t="12547" r="8574" b="146"/>
          <a:stretch/>
        </p:blipFill>
        <p:spPr bwMode="auto">
          <a:xfrm>
            <a:off x="4715281" y="3547391"/>
            <a:ext cx="4389887" cy="246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uari\Desktop\uncoveredDemand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8" t="12729" r="8661" b="594"/>
          <a:stretch/>
        </p:blipFill>
        <p:spPr bwMode="auto">
          <a:xfrm>
            <a:off x="131594" y="3547391"/>
            <a:ext cx="4380847" cy="246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Abrir llave"/>
          <p:cNvSpPr/>
          <p:nvPr/>
        </p:nvSpPr>
        <p:spPr>
          <a:xfrm rot="5400000">
            <a:off x="1180615" y="3311301"/>
            <a:ext cx="128583" cy="57287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8 CuadroTexto"/>
          <p:cNvSpPr txBox="1"/>
          <p:nvPr/>
        </p:nvSpPr>
        <p:spPr>
          <a:xfrm>
            <a:off x="1584733" y="3323479"/>
            <a:ext cx="536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SO</a:t>
            </a:r>
            <a:endParaRPr lang="en-GB" sz="1200" dirty="0"/>
          </a:p>
        </p:txBody>
      </p:sp>
      <p:sp>
        <p:nvSpPr>
          <p:cNvPr id="10" name="9 Abrir llave"/>
          <p:cNvSpPr/>
          <p:nvPr/>
        </p:nvSpPr>
        <p:spPr>
          <a:xfrm rot="5400000">
            <a:off x="597024" y="3300588"/>
            <a:ext cx="118154" cy="60473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10 Abrir llave"/>
          <p:cNvSpPr/>
          <p:nvPr/>
        </p:nvSpPr>
        <p:spPr>
          <a:xfrm rot="5400000">
            <a:off x="1782888" y="3307647"/>
            <a:ext cx="117674" cy="59109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11 CuadroTexto"/>
          <p:cNvSpPr txBox="1"/>
          <p:nvPr/>
        </p:nvSpPr>
        <p:spPr>
          <a:xfrm>
            <a:off x="353734" y="3299172"/>
            <a:ext cx="720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equity</a:t>
            </a:r>
            <a:endParaRPr lang="en-GB" sz="12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781692" y="3292360"/>
            <a:ext cx="948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productivity</a:t>
            </a:r>
            <a:endParaRPr lang="en-GB" sz="1200" dirty="0"/>
          </a:p>
        </p:txBody>
      </p:sp>
      <p:sp>
        <p:nvSpPr>
          <p:cNvPr id="14" name="13 Abrir llave"/>
          <p:cNvSpPr/>
          <p:nvPr/>
        </p:nvSpPr>
        <p:spPr>
          <a:xfrm rot="5400000">
            <a:off x="3522733" y="3310116"/>
            <a:ext cx="128583" cy="57287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14 CuadroTexto"/>
          <p:cNvSpPr txBox="1"/>
          <p:nvPr/>
        </p:nvSpPr>
        <p:spPr>
          <a:xfrm>
            <a:off x="3926851" y="3322294"/>
            <a:ext cx="536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SO</a:t>
            </a:r>
            <a:endParaRPr lang="en-GB" sz="1200" dirty="0"/>
          </a:p>
        </p:txBody>
      </p:sp>
      <p:sp>
        <p:nvSpPr>
          <p:cNvPr id="16" name="15 Abrir llave"/>
          <p:cNvSpPr/>
          <p:nvPr/>
        </p:nvSpPr>
        <p:spPr>
          <a:xfrm rot="5400000">
            <a:off x="2939142" y="3299403"/>
            <a:ext cx="118154" cy="60473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16 Abrir llave"/>
          <p:cNvSpPr/>
          <p:nvPr/>
        </p:nvSpPr>
        <p:spPr>
          <a:xfrm rot="5400000">
            <a:off x="4125006" y="3306462"/>
            <a:ext cx="117674" cy="59109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17 CuadroTexto"/>
          <p:cNvSpPr txBox="1"/>
          <p:nvPr/>
        </p:nvSpPr>
        <p:spPr>
          <a:xfrm>
            <a:off x="2695852" y="3297987"/>
            <a:ext cx="720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equity</a:t>
            </a:r>
            <a:endParaRPr lang="en-GB" sz="12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123810" y="3291175"/>
            <a:ext cx="948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productivity</a:t>
            </a:r>
            <a:endParaRPr lang="en-GB" sz="1200" dirty="0"/>
          </a:p>
        </p:txBody>
      </p:sp>
      <p:sp>
        <p:nvSpPr>
          <p:cNvPr id="20" name="19 Abrir llave"/>
          <p:cNvSpPr/>
          <p:nvPr/>
        </p:nvSpPr>
        <p:spPr>
          <a:xfrm rot="5400000">
            <a:off x="5794846" y="3318860"/>
            <a:ext cx="128583" cy="57287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20 CuadroTexto"/>
          <p:cNvSpPr txBox="1"/>
          <p:nvPr/>
        </p:nvSpPr>
        <p:spPr>
          <a:xfrm>
            <a:off x="6198964" y="3331038"/>
            <a:ext cx="536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SO</a:t>
            </a:r>
            <a:endParaRPr lang="en-GB" sz="1200" dirty="0"/>
          </a:p>
        </p:txBody>
      </p:sp>
      <p:sp>
        <p:nvSpPr>
          <p:cNvPr id="22" name="21 Abrir llave"/>
          <p:cNvSpPr/>
          <p:nvPr/>
        </p:nvSpPr>
        <p:spPr>
          <a:xfrm rot="5400000">
            <a:off x="5211255" y="3308147"/>
            <a:ext cx="118154" cy="60473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22 Abrir llave"/>
          <p:cNvSpPr/>
          <p:nvPr/>
        </p:nvSpPr>
        <p:spPr>
          <a:xfrm rot="5400000">
            <a:off x="6397119" y="3315206"/>
            <a:ext cx="117674" cy="59109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23 CuadroTexto"/>
          <p:cNvSpPr txBox="1"/>
          <p:nvPr/>
        </p:nvSpPr>
        <p:spPr>
          <a:xfrm>
            <a:off x="4967965" y="3306731"/>
            <a:ext cx="720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equity</a:t>
            </a:r>
            <a:endParaRPr lang="en-GB" sz="12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5395923" y="3299919"/>
            <a:ext cx="948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productivity</a:t>
            </a:r>
            <a:endParaRPr lang="en-GB" sz="1200" dirty="0"/>
          </a:p>
        </p:txBody>
      </p:sp>
      <p:sp>
        <p:nvSpPr>
          <p:cNvPr id="26" name="25 Abrir llave"/>
          <p:cNvSpPr/>
          <p:nvPr/>
        </p:nvSpPr>
        <p:spPr>
          <a:xfrm rot="5400000">
            <a:off x="8109947" y="3310115"/>
            <a:ext cx="128583" cy="57287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26 CuadroTexto"/>
          <p:cNvSpPr txBox="1"/>
          <p:nvPr/>
        </p:nvSpPr>
        <p:spPr>
          <a:xfrm>
            <a:off x="8514065" y="3322293"/>
            <a:ext cx="536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SO</a:t>
            </a:r>
            <a:endParaRPr lang="en-GB" sz="1200" dirty="0"/>
          </a:p>
        </p:txBody>
      </p:sp>
      <p:sp>
        <p:nvSpPr>
          <p:cNvPr id="28" name="27 Abrir llave"/>
          <p:cNvSpPr/>
          <p:nvPr/>
        </p:nvSpPr>
        <p:spPr>
          <a:xfrm rot="5400000">
            <a:off x="7526356" y="3299402"/>
            <a:ext cx="118154" cy="60473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28 Abrir llave"/>
          <p:cNvSpPr/>
          <p:nvPr/>
        </p:nvSpPr>
        <p:spPr>
          <a:xfrm rot="5400000">
            <a:off x="8712220" y="3306461"/>
            <a:ext cx="117674" cy="59109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29 CuadroTexto"/>
          <p:cNvSpPr txBox="1"/>
          <p:nvPr/>
        </p:nvSpPr>
        <p:spPr>
          <a:xfrm>
            <a:off x="7283066" y="3297986"/>
            <a:ext cx="720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equity</a:t>
            </a:r>
            <a:endParaRPr lang="en-GB" sz="1200" dirty="0"/>
          </a:p>
        </p:txBody>
      </p:sp>
      <p:sp>
        <p:nvSpPr>
          <p:cNvPr id="31" name="30 CuadroTexto"/>
          <p:cNvSpPr txBox="1"/>
          <p:nvPr/>
        </p:nvSpPr>
        <p:spPr>
          <a:xfrm>
            <a:off x="7711024" y="3291174"/>
            <a:ext cx="948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productivity</a:t>
            </a:r>
            <a:endParaRPr lang="en-GB" sz="12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195025" y="2946322"/>
            <a:ext cx="2253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Uncovered demand</a:t>
            </a:r>
            <a:endParaRPr lang="en-GB" b="1" dirty="0"/>
          </a:p>
        </p:txBody>
      </p:sp>
      <p:sp>
        <p:nvSpPr>
          <p:cNvPr id="33" name="32 CuadroTexto"/>
          <p:cNvSpPr txBox="1"/>
          <p:nvPr/>
        </p:nvSpPr>
        <p:spPr>
          <a:xfrm>
            <a:off x="5783232" y="2930587"/>
            <a:ext cx="2253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Carbon emissions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2005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Evolution of canons weights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texto"/>
              <p:cNvSpPr>
                <a:spLocks noGrp="1"/>
              </p:cNvSpPr>
              <p:nvPr>
                <p:ph type="body" sz="quarter" idx="12"/>
              </p:nvPr>
            </p:nvSpPr>
            <p:spPr/>
            <p:txBody>
              <a:bodyPr/>
              <a:lstStyle/>
              <a:p>
                <a:r>
                  <a:rPr lang="en-GB" sz="1600" dirty="0" smtClean="0"/>
                  <a:t>Supply &amp; demand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s-ES" sz="1600" i="1">
                            <a:latin typeface="Cambria Math"/>
                          </a:rPr>
                          <m:t>6</m:t>
                        </m:r>
                      </m:sub>
                    </m:sSub>
                    <m:r>
                      <a:rPr lang="es-E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en-GB" sz="1600" dirty="0" smtClean="0"/>
                  <a:t>) is the preferred function. It promotes DERs that can produce energy when the others cannot</a:t>
                </a:r>
              </a:p>
              <a:p>
                <a:r>
                  <a:rPr lang="es-ES" sz="1600" dirty="0" smtClean="0"/>
                  <a:t>Balance </a:t>
                </a:r>
                <a:r>
                  <a:rPr lang="en-GB" sz="1600" dirty="0" smtClean="0"/>
                  <a:t>between equity</a:t>
                </a:r>
                <a:r>
                  <a:rPr lang="es-ES" sz="1600" dirty="0" smtClean="0"/>
                  <a:t>, </a:t>
                </a:r>
                <a:r>
                  <a:rPr lang="en-GB" sz="1600" dirty="0" smtClean="0"/>
                  <a:t>productivity and diversity</a:t>
                </a:r>
              </a:p>
              <a:p>
                <a:r>
                  <a:rPr lang="en-GB" sz="1600" dirty="0" smtClean="0"/>
                  <a:t>Minimisation of the interferences</a:t>
                </a:r>
              </a:p>
              <a:p>
                <a:endParaRPr lang="en-GB" sz="1800" dirty="0" smtClean="0"/>
              </a:p>
              <a:p>
                <a:endParaRPr lang="en-GB" sz="1800" dirty="0"/>
              </a:p>
            </p:txBody>
          </p:sp>
        </mc:Choice>
        <mc:Fallback xmlns="">
          <p:sp>
            <p:nvSpPr>
              <p:cNvPr id="3" name="2 Marcador de text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"/>
              </p:nvPr>
            </p:nvSpPr>
            <p:spPr>
              <a:xfrm>
                <a:off x="508000" y="1320801"/>
                <a:ext cx="8073292" cy="2316251"/>
              </a:xfrm>
              <a:blipFill rotWithShape="1">
                <a:blip r:embed="rId3"/>
                <a:stretch>
                  <a:fillRect t="-789" r="-7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3" b="1727"/>
          <a:stretch/>
        </p:blipFill>
        <p:spPr bwMode="auto">
          <a:xfrm>
            <a:off x="3236046" y="2861472"/>
            <a:ext cx="5907955" cy="326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919161" y="3394455"/>
            <a:ext cx="2172984" cy="674125"/>
          </a:xfrm>
          <a:prstGeom prst="rect">
            <a:avLst/>
          </a:prstGeom>
          <a:gradFill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</a:gradFill>
          <a:ln>
            <a:solidFill>
              <a:srgbClr val="0800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Adaptable to new situations</a:t>
            </a:r>
            <a:endParaRPr lang="en-GB" dirty="0"/>
          </a:p>
        </p:txBody>
      </p:sp>
      <p:sp>
        <p:nvSpPr>
          <p:cNvPr id="8" name="7 Rectángulo"/>
          <p:cNvSpPr/>
          <p:nvPr/>
        </p:nvSpPr>
        <p:spPr>
          <a:xfrm>
            <a:off x="919161" y="4450980"/>
            <a:ext cx="2172984" cy="674125"/>
          </a:xfrm>
          <a:prstGeom prst="rect">
            <a:avLst/>
          </a:prstGeom>
          <a:gradFill>
            <a:gsLst>
              <a:gs pos="0">
                <a:srgbClr val="122D47"/>
              </a:gs>
              <a:gs pos="100000">
                <a:srgbClr val="225181">
                  <a:alpha val="83000"/>
                </a:srgbClr>
              </a:gs>
            </a:gsLst>
            <a:lin ang="0" scaled="0"/>
          </a:gradFill>
          <a:ln>
            <a:solidFill>
              <a:srgbClr val="0800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Robust against interferences</a:t>
            </a:r>
            <a:endParaRPr lang="en-GB" dirty="0"/>
          </a:p>
        </p:txBody>
      </p:sp>
      <p:cxnSp>
        <p:nvCxnSpPr>
          <p:cNvPr id="10" name="9 Conector angular"/>
          <p:cNvCxnSpPr>
            <a:endCxn id="8" idx="1"/>
          </p:cNvCxnSpPr>
          <p:nvPr/>
        </p:nvCxnSpPr>
        <p:spPr>
          <a:xfrm rot="16200000" flipH="1">
            <a:off x="-213397" y="3655484"/>
            <a:ext cx="1976155" cy="288962"/>
          </a:xfrm>
          <a:prstGeom prst="bentConnector2">
            <a:avLst/>
          </a:prstGeom>
          <a:ln w="25400">
            <a:solidFill>
              <a:srgbClr val="0800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>
            <a:endCxn id="7" idx="1"/>
          </p:cNvCxnSpPr>
          <p:nvPr/>
        </p:nvCxnSpPr>
        <p:spPr>
          <a:xfrm>
            <a:off x="630198" y="3731518"/>
            <a:ext cx="288963" cy="0"/>
          </a:xfrm>
          <a:prstGeom prst="straightConnector1">
            <a:avLst/>
          </a:prstGeom>
          <a:ln w="25400">
            <a:solidFill>
              <a:srgbClr val="0800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5435368" y="2565666"/>
            <a:ext cx="15093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latin typeface="Arial" panose="020B0604020202020204" pitchFamily="34" charset="0"/>
              </a:rPr>
              <a:t>Functions weights</a:t>
            </a:r>
            <a:endParaRPr lang="en-GB" sz="1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74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 smtClean="0"/>
              <a:t>Publications</a:t>
            </a:r>
            <a:endParaRPr lang="ca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a-ES" sz="1400" dirty="0"/>
              <a:t>F. Torrent-Fontbona, B. López, D. Busquets, J. Pitt. Self-</a:t>
            </a:r>
            <a:r>
              <a:rPr lang="ca-ES" sz="1400" dirty="0" err="1"/>
              <a:t>organising</a:t>
            </a:r>
            <a:r>
              <a:rPr lang="ca-ES" sz="1400" dirty="0"/>
              <a:t> </a:t>
            </a:r>
            <a:r>
              <a:rPr lang="ca-ES" sz="1400" dirty="0" err="1"/>
              <a:t>energy</a:t>
            </a:r>
            <a:r>
              <a:rPr lang="ca-ES" sz="1400" dirty="0"/>
              <a:t> </a:t>
            </a:r>
            <a:r>
              <a:rPr lang="ca-ES" sz="1400" dirty="0" err="1"/>
              <a:t>demand</a:t>
            </a:r>
            <a:r>
              <a:rPr lang="ca-ES" sz="1400" dirty="0"/>
              <a:t> </a:t>
            </a:r>
            <a:r>
              <a:rPr lang="ca-ES" sz="1400" dirty="0" err="1"/>
              <a:t>allocation</a:t>
            </a:r>
            <a:r>
              <a:rPr lang="ca-ES" sz="1400" dirty="0"/>
              <a:t> </a:t>
            </a:r>
            <a:r>
              <a:rPr lang="ca-ES" sz="1400" dirty="0" err="1"/>
              <a:t>through</a:t>
            </a:r>
            <a:r>
              <a:rPr lang="ca-ES" sz="1400" dirty="0"/>
              <a:t> canons of </a:t>
            </a:r>
            <a:r>
              <a:rPr lang="ca-ES" sz="1400" dirty="0" err="1"/>
              <a:t>distributive</a:t>
            </a:r>
            <a:r>
              <a:rPr lang="ca-ES" sz="1400" dirty="0"/>
              <a:t> </a:t>
            </a:r>
            <a:r>
              <a:rPr lang="ca-ES" sz="1400" dirty="0" err="1"/>
              <a:t>justice</a:t>
            </a:r>
            <a:r>
              <a:rPr lang="ca-ES" sz="1400" dirty="0"/>
              <a:t> in a </a:t>
            </a:r>
            <a:r>
              <a:rPr lang="ca-ES" sz="1400" dirty="0" err="1"/>
              <a:t>microgrid</a:t>
            </a:r>
            <a:r>
              <a:rPr lang="ca-ES" sz="1400" dirty="0"/>
              <a:t>. </a:t>
            </a:r>
            <a:r>
              <a:rPr lang="ca-ES" sz="1400" i="1" dirty="0" err="1"/>
              <a:t>Engineering</a:t>
            </a:r>
            <a:r>
              <a:rPr lang="ca-ES" sz="1400" i="1" dirty="0"/>
              <a:t> Applications of Artificial </a:t>
            </a:r>
            <a:r>
              <a:rPr lang="ca-ES" sz="1400" i="1" dirty="0" err="1"/>
              <a:t>Intelligence</a:t>
            </a:r>
            <a:r>
              <a:rPr lang="ca-ES" sz="1400" dirty="0"/>
              <a:t>, 52:108-118</a:t>
            </a:r>
            <a:r>
              <a:rPr lang="ca-ES" sz="1400" dirty="0" smtClean="0"/>
              <a:t>, </a:t>
            </a:r>
            <a:r>
              <a:rPr lang="ca-ES" sz="1400" dirty="0"/>
              <a:t>2016</a:t>
            </a:r>
            <a:r>
              <a:rPr lang="ca-ES" sz="1400" dirty="0" smtClean="0"/>
              <a:t>.</a:t>
            </a:r>
          </a:p>
          <a:p>
            <a:endParaRPr lang="ca-ES" sz="1400" dirty="0" smtClean="0"/>
          </a:p>
          <a:p>
            <a:r>
              <a:rPr lang="en-US" sz="1400" dirty="0" smtClean="0"/>
              <a:t>F. Torrent-Fontbona</a:t>
            </a:r>
            <a:r>
              <a:rPr lang="en-US" sz="1400" dirty="0"/>
              <a:t>. </a:t>
            </a:r>
            <a:r>
              <a:rPr lang="en-US" sz="1400" dirty="0" err="1"/>
              <a:t>Optimisation</a:t>
            </a:r>
            <a:r>
              <a:rPr lang="en-US" sz="1400" dirty="0"/>
              <a:t> methods meet the smart grid. New methods for solving location and allocation problems under the smart grid paradigm. PhD Thesis, University of Girona, 2015</a:t>
            </a:r>
            <a:r>
              <a:rPr lang="en-US" sz="1400" dirty="0" smtClean="0"/>
              <a:t>.</a:t>
            </a:r>
          </a:p>
          <a:p>
            <a:endParaRPr lang="en-US" sz="1400" dirty="0" smtClean="0"/>
          </a:p>
          <a:p>
            <a:r>
              <a:rPr lang="en-US" sz="1400" dirty="0" smtClean="0"/>
              <a:t>Pitt</a:t>
            </a:r>
            <a:r>
              <a:rPr lang="en-US" sz="1400" dirty="0"/>
              <a:t>, J., </a:t>
            </a:r>
            <a:r>
              <a:rPr lang="en-US" sz="1400" dirty="0" err="1"/>
              <a:t>Schaumeier</a:t>
            </a:r>
            <a:r>
              <a:rPr lang="en-US" sz="1400" dirty="0"/>
              <a:t>, J., Busquets, D., Macbeth, S., 2012. Self-</a:t>
            </a:r>
            <a:r>
              <a:rPr lang="en-US" sz="1400" dirty="0" err="1"/>
              <a:t>organising</a:t>
            </a:r>
            <a:r>
              <a:rPr lang="en-US" sz="1400" dirty="0"/>
              <a:t> </a:t>
            </a:r>
            <a:r>
              <a:rPr lang="en-US" sz="1400" dirty="0" smtClean="0"/>
              <a:t>common-pool resource </a:t>
            </a:r>
            <a:r>
              <a:rPr lang="en-US" sz="1400" dirty="0"/>
              <a:t>allocation and canons of distributive justice. In: </a:t>
            </a:r>
            <a:r>
              <a:rPr lang="en-US" sz="1400" i="1" dirty="0"/>
              <a:t>2012 IEEE </a:t>
            </a:r>
            <a:r>
              <a:rPr lang="en-US" sz="1400" i="1" dirty="0" smtClean="0"/>
              <a:t>Sixth International </a:t>
            </a:r>
            <a:r>
              <a:rPr lang="en-US" sz="1400" i="1" dirty="0"/>
              <a:t>Conference on Self-Adaptive and Self-Organizing </a:t>
            </a:r>
            <a:r>
              <a:rPr lang="en-US" sz="1400" i="1" dirty="0" smtClean="0"/>
              <a:t>Systems</a:t>
            </a:r>
            <a:r>
              <a:rPr lang="en-US" sz="1400" dirty="0" smtClean="0"/>
              <a:t>, pp</a:t>
            </a:r>
            <a:r>
              <a:rPr lang="en-US" sz="1400" dirty="0"/>
              <a:t>. 119–128</a:t>
            </a:r>
            <a:endParaRPr lang="ca-ES" sz="1400" dirty="0" smtClean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99080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4150" y="3557588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2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32319</TotalTime>
  <Words>492</Words>
  <Application>Microsoft Office PowerPoint</Application>
  <PresentationFormat>Presentación en pantalla (4:3)</PresentationFormat>
  <Paragraphs>190</Paragraphs>
  <Slides>13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Arial</vt:lpstr>
      <vt:lpstr>Calibri</vt:lpstr>
      <vt:lpstr>Cambria Math</vt:lpstr>
      <vt:lpstr>Catull Bold</vt:lpstr>
      <vt:lpstr>Gill Sans</vt:lpstr>
      <vt:lpstr>Gill Sans MT Condensed</vt:lpstr>
      <vt:lpstr>Wingdings 2</vt:lpstr>
      <vt:lpstr>Tema de Office</vt:lpstr>
      <vt:lpstr>Energy Demand Allocation</vt:lpstr>
      <vt:lpstr>Motivation</vt:lpstr>
      <vt:lpstr>Constraints</vt:lpstr>
      <vt:lpstr>Energy demand allocation</vt:lpstr>
      <vt:lpstr>Self-organisation &amp; Distributive justice</vt:lpstr>
      <vt:lpstr>Methodology</vt:lpstr>
      <vt:lpstr>Experimentation</vt:lpstr>
      <vt:lpstr>DERs benefits</vt:lpstr>
      <vt:lpstr>DERs satisfaction</vt:lpstr>
      <vt:lpstr>Reliability and CO2 emissions</vt:lpstr>
      <vt:lpstr>Evolution of canons weights</vt:lpstr>
      <vt:lpstr>Publications</vt:lpstr>
      <vt:lpstr>Thank you for your attention</vt:lpstr>
    </vt:vector>
  </TitlesOfParts>
  <Company>Mass Neoteck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MillionDollar</dc:creator>
  <cp:lastModifiedBy>Ferran Torrent Fontbona</cp:lastModifiedBy>
  <cp:revision>2425</cp:revision>
  <cp:lastPrinted>2015-06-22T06:59:59Z</cp:lastPrinted>
  <dcterms:created xsi:type="dcterms:W3CDTF">2011-02-14T11:55:04Z</dcterms:created>
  <dcterms:modified xsi:type="dcterms:W3CDTF">2016-10-20T07:26:42Z</dcterms:modified>
</cp:coreProperties>
</file>